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8"/>
  </p:notesMasterIdLst>
  <p:sldIdLst>
    <p:sldId id="256" r:id="rId2"/>
    <p:sldId id="260" r:id="rId3"/>
    <p:sldId id="522" r:id="rId4"/>
    <p:sldId id="308" r:id="rId5"/>
    <p:sldId id="514" r:id="rId6"/>
    <p:sldId id="257" r:id="rId7"/>
    <p:sldId id="304" r:id="rId8"/>
    <p:sldId id="515" r:id="rId9"/>
    <p:sldId id="525" r:id="rId10"/>
    <p:sldId id="516" r:id="rId11"/>
    <p:sldId id="517" r:id="rId12"/>
    <p:sldId id="518" r:id="rId13"/>
    <p:sldId id="270" r:id="rId14"/>
    <p:sldId id="625" r:id="rId15"/>
    <p:sldId id="523" r:id="rId16"/>
    <p:sldId id="52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4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2D8BF9-5F57-4C94-B0C5-CE362ECD0B48}" v="45" dt="2020-09-12T23:47:43.8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57" autoAdjust="0"/>
  </p:normalViewPr>
  <p:slideViewPr>
    <p:cSldViewPr snapToGrid="0">
      <p:cViewPr varScale="1">
        <p:scale>
          <a:sx n="110" d="100"/>
          <a:sy n="110" d="100"/>
        </p:scale>
        <p:origin x="59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3D550-04E3-0E44-8533-B766A0FE52ED}" type="datetimeFigureOut">
              <a:rPr lang="en-US" smtClean="0"/>
              <a:t>10/30/2020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F109D-4E07-5B4F-91B1-A621BF98CAF4}" type="slidenum">
              <a:rPr lang="en-US" smtClean="0"/>
              <a:t>‹#›</a:t>
            </a:fld>
            <a:endParaRPr lang="en-US"/>
          </a:p>
        </p:txBody>
      </p:sp>
    </p:spTree>
    <p:extLst>
      <p:ext uri="{BB962C8B-B14F-4D97-AF65-F5344CB8AC3E}">
        <p14:creationId xmlns:p14="http://schemas.microsoft.com/office/powerpoint/2010/main" val="1402813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Hello Everyone, my name is Stephen Wang, I am currently a senior student enrolled in Canyon Crest Academy.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I am here to present a Homebrew Long-Baseline Interferometry device for education and research.</a:t>
            </a:r>
          </a:p>
        </p:txBody>
      </p:sp>
      <p:sp>
        <p:nvSpPr>
          <p:cNvPr id="4" name="Slide Number Placeholder 3"/>
          <p:cNvSpPr>
            <a:spLocks noGrp="1"/>
          </p:cNvSpPr>
          <p:nvPr>
            <p:ph type="sldNum" sz="quarter" idx="5"/>
          </p:nvPr>
        </p:nvSpPr>
        <p:spPr/>
        <p:txBody>
          <a:bodyPr/>
          <a:lstStyle/>
          <a:p>
            <a:fld id="{5EEF109D-4E07-5B4F-91B1-A621BF98CAF4}" type="slidenum">
              <a:rPr lang="en-US" smtClean="0"/>
              <a:t>1</a:t>
            </a:fld>
            <a:endParaRPr lang="en-US"/>
          </a:p>
        </p:txBody>
      </p:sp>
    </p:spTree>
    <p:extLst>
      <p:ext uri="{BB962C8B-B14F-4D97-AF65-F5344CB8AC3E}">
        <p14:creationId xmlns:p14="http://schemas.microsoft.com/office/powerpoint/2010/main" val="217550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t>At this point in time, one of the greatest mysteries in astronomy is where short, dramatic bursts of radio light seen across the </a:t>
            </a:r>
            <a:r>
              <a:rPr lang="en-US" sz="1200" dirty="0" err="1"/>
              <a:t>univers</a:t>
            </a:r>
            <a:r>
              <a:rPr lang="en-US" sz="1800" dirty="0" err="1">
                <a:effectLst/>
                <a:latin typeface="Calibri" panose="020F0502020204030204" pitchFamily="34" charset="0"/>
              </a:rPr>
              <a:t>Long</a:t>
            </a:r>
            <a:r>
              <a:rPr lang="en-US" sz="1800" dirty="0">
                <a:effectLst/>
                <a:latin typeface="Calibri" panose="020F0502020204030204" pitchFamily="34" charset="0"/>
              </a:rPr>
              <a:t> Baseline Interferometry represents a microwave-based geodetic technique that utilizes the magnitudes and differing arrival times of signals in order to determine the form and location of its source.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The technique has existed for decades and has gradually improved by more advanced signal transferring, receiving, and processing technically--such as the internet--up to very recent times, in which its culminated degrees of technological advancement enabled the Event Horizon Telescope to fabricate the first detailed image of a black hole, earning the project the Breakthrough Prize in Fundamental Physics within the year 2020.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Following the aforementioned degree of progression, radio astronomy has shown major promise in expanding humanity's general understanding of the workings of the universe through an extension of our breadth of perception.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aforementioned breakthroughs in astronomical and technological achievement surely brings forth a wave of excitement and enthusiasm within the general field of astrophysics research, as it enables a variety of possible pursuits of study. Upon the imaging of the supermassive black hole present within Messier 87, there will surely exist a degree of interest for the application of Long Baseline Interferometry in regard to the imaging of various other celestial formations or even other astronomical studies. However, such equipment necessary to utilize LBI techniques are often expensive--costing at least $270000 in components--and is thus limited to researchers that might lack necessary funding. An excessive degree of opportunity cost as well as lack of involved populace almost always serves as a hindrance to the general advancement of scientific research. Thus, our ultimate objective is to provide a cheaper, open source, and more easily accessible alternative to Long Baseline Interferometry technology; an ultra-low cost and portable LBI device for students and amateur astronomy researchers.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LBI is different from antenna array receiver technology, which uses more than one antenna at each receiver station.  One challenge of antenna array receiver is the radio signals received by the antenna array can be highly correlated and suffer from similar channel condition. As such, it lacks important diversity gains. </a:t>
            </a:r>
          </a:p>
          <a:p>
            <a:r>
              <a:rPr lang="en-US" sz="1200" dirty="0"/>
              <a:t>e, known as fast radio bursts (FRBs), are originating from.</a:t>
            </a:r>
            <a:endParaRPr lang="en-US" dirty="0"/>
          </a:p>
        </p:txBody>
      </p:sp>
      <p:sp>
        <p:nvSpPr>
          <p:cNvPr id="4" name="Slide Number Placeholder 3"/>
          <p:cNvSpPr>
            <a:spLocks noGrp="1"/>
          </p:cNvSpPr>
          <p:nvPr>
            <p:ph type="sldNum" sz="quarter" idx="5"/>
          </p:nvPr>
        </p:nvSpPr>
        <p:spPr/>
        <p:txBody>
          <a:bodyPr/>
          <a:lstStyle/>
          <a:p>
            <a:fld id="{5EEF109D-4E07-5B4F-91B1-A621BF98CAF4}" type="slidenum">
              <a:rPr lang="en-US" smtClean="0"/>
              <a:t>2</a:t>
            </a:fld>
            <a:endParaRPr lang="en-US"/>
          </a:p>
        </p:txBody>
      </p:sp>
    </p:spTree>
    <p:extLst>
      <p:ext uri="{BB962C8B-B14F-4D97-AF65-F5344CB8AC3E}">
        <p14:creationId xmlns:p14="http://schemas.microsoft.com/office/powerpoint/2010/main" val="326855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Our device will specifically be made utilizing off the shelf hardware components (Software-Defined Radio hardware, Raspberry Pi, portable batteries and computers), open source software (GNU radio and Realtek Software-Defined Radio), and open computing infrastructure (Berkeley Open Infrastructure for Network Computing). In the future, we will demonstrate its capability to fabricate imaging of distant cosmic radio sources as well as the tracking of satellites and spacecraft. </a:t>
            </a:r>
          </a:p>
          <a:p>
            <a:pPr marL="0" marR="0">
              <a:spcBef>
                <a:spcPts val="0"/>
              </a:spcBef>
              <a:spcAft>
                <a:spcPts val="0"/>
              </a:spcAft>
            </a:pPr>
            <a:r>
              <a:rPr lang="en-US" sz="18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5EEF109D-4E07-5B4F-91B1-A621BF98CAF4}" type="slidenum">
              <a:rPr lang="en-US" smtClean="0"/>
              <a:t>3</a:t>
            </a:fld>
            <a:endParaRPr lang="en-US"/>
          </a:p>
        </p:txBody>
      </p:sp>
    </p:spTree>
    <p:extLst>
      <p:ext uri="{BB962C8B-B14F-4D97-AF65-F5344CB8AC3E}">
        <p14:creationId xmlns:p14="http://schemas.microsoft.com/office/powerpoint/2010/main" val="1619339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F109D-4E07-5B4F-91B1-A621BF98CAF4}" type="slidenum">
              <a:rPr lang="en-US" smtClean="0"/>
              <a:t>9</a:t>
            </a:fld>
            <a:endParaRPr lang="en-US"/>
          </a:p>
        </p:txBody>
      </p:sp>
    </p:spTree>
    <p:extLst>
      <p:ext uri="{BB962C8B-B14F-4D97-AF65-F5344CB8AC3E}">
        <p14:creationId xmlns:p14="http://schemas.microsoft.com/office/powerpoint/2010/main" val="2173348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3FBF5AB-F53D-4037-BE30-41483A5E9FA9}"/>
              </a:ext>
            </a:extLst>
          </p:cNvPr>
          <p:cNvSpPr>
            <a:spLocks noGrp="1" noChangeArrowheads="1"/>
          </p:cNvSpPr>
          <p:nvPr>
            <p:ph type="sldNum" sz="quarter" idx="5"/>
          </p:nvPr>
        </p:nvSpPr>
        <p:spPr>
          <a:ln/>
        </p:spPr>
        <p:txBody>
          <a:bodyPr/>
          <a:lstStyle/>
          <a:p>
            <a:fld id="{04C08EB9-FB9C-4275-8155-6168FB50FEC3}" type="slidenum">
              <a:rPr lang="en-US" altLang="en-US"/>
              <a:pPr/>
              <a:t>12</a:t>
            </a:fld>
            <a:endParaRPr lang="en-US" altLang="en-US"/>
          </a:p>
        </p:txBody>
      </p:sp>
      <p:sp>
        <p:nvSpPr>
          <p:cNvPr id="510978" name="Rectangle 2">
            <a:extLst>
              <a:ext uri="{FF2B5EF4-FFF2-40B4-BE49-F238E27FC236}">
                <a16:creationId xmlns:a16="http://schemas.microsoft.com/office/drawing/2014/main" id="{4CF46E21-60C7-44E2-B19F-933C0004CE8F}"/>
              </a:ext>
            </a:extLst>
          </p:cNvPr>
          <p:cNvSpPr>
            <a:spLocks noGrp="1" noRot="1" noChangeAspect="1" noChangeArrowheads="1" noTextEdit="1"/>
          </p:cNvSpPr>
          <p:nvPr>
            <p:ph type="sldImg"/>
          </p:nvPr>
        </p:nvSpPr>
        <p:spPr>
          <a:ln/>
        </p:spPr>
      </p:sp>
      <p:sp>
        <p:nvSpPr>
          <p:cNvPr id="510979" name="Rectangle 3">
            <a:extLst>
              <a:ext uri="{FF2B5EF4-FFF2-40B4-BE49-F238E27FC236}">
                <a16:creationId xmlns:a16="http://schemas.microsoft.com/office/drawing/2014/main" id="{322A9FA8-5A34-4688-BED0-EEC0A1BC05C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3383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D44A7243-2243-4CAE-BA16-894BD099C11C}" type="datetimeFigureOut">
              <a:rPr lang="en-US" smtClean="0"/>
              <a:t>10/30/2020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110150620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4A7243-2243-4CAE-BA16-894BD099C11C}"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3866284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4A7243-2243-4CAE-BA16-894BD099C11C}"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3311976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4A7243-2243-4CAE-BA16-894BD099C11C}"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3820911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4A7243-2243-4CAE-BA16-894BD099C11C}"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944601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4A7243-2243-4CAE-BA16-894BD099C11C}"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2193668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4A7243-2243-4CAE-BA16-894BD099C11C}"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710780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4A7243-2243-4CAE-BA16-894BD099C11C}"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D3726-3273-40C2-B234-7A150272A72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41060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4A7243-2243-4CAE-BA16-894BD099C11C}"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2557771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4A7243-2243-4CAE-BA16-894BD099C11C}"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1365686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4A7243-2243-4CAE-BA16-894BD099C11C}"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4279028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4A7243-2243-4CAE-BA16-894BD099C11C}"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2970014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4A7243-2243-4CAE-BA16-894BD099C11C}" type="datetimeFigureOut">
              <a:rPr lang="en-US" smtClean="0"/>
              <a:t>10/30/2020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356891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4A7243-2243-4CAE-BA16-894BD099C11C}" type="datetimeFigureOut">
              <a:rPr lang="en-US" smtClean="0"/>
              <a:t>10/30/2020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159416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44A7243-2243-4CAE-BA16-894BD099C11C}" type="datetimeFigureOut">
              <a:rPr lang="en-US" smtClean="0"/>
              <a:t>10/30/2020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860763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4A7243-2243-4CAE-BA16-894BD099C11C}"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461603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4A7243-2243-4CAE-BA16-894BD099C11C}"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D3726-3273-40C2-B234-7A150272A721}" type="slidenum">
              <a:rPr lang="en-US" smtClean="0"/>
              <a:t>‹#›</a:t>
            </a:fld>
            <a:endParaRPr lang="en-US"/>
          </a:p>
        </p:txBody>
      </p:sp>
    </p:spTree>
    <p:extLst>
      <p:ext uri="{BB962C8B-B14F-4D97-AF65-F5344CB8AC3E}">
        <p14:creationId xmlns:p14="http://schemas.microsoft.com/office/powerpoint/2010/main" val="3799590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44A7243-2243-4CAE-BA16-894BD099C11C}" type="datetimeFigureOut">
              <a:rPr lang="en-US" smtClean="0"/>
              <a:t>10/30/2020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4D3726-3273-40C2-B234-7A150272A721}" type="slidenum">
              <a:rPr lang="en-US" smtClean="0"/>
              <a:t>‹#›</a:t>
            </a:fld>
            <a:endParaRPr lang="en-US"/>
          </a:p>
        </p:txBody>
      </p:sp>
    </p:spTree>
    <p:extLst>
      <p:ext uri="{BB962C8B-B14F-4D97-AF65-F5344CB8AC3E}">
        <p14:creationId xmlns:p14="http://schemas.microsoft.com/office/powerpoint/2010/main" val="35029818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8.emf"/><Relationship Id="rId2" Type="http://schemas.microsoft.com/office/2007/relationships/media" Target="../media/media12.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hyperlink" Target="https://coherent-receiver.com/products/coherent-receivers/1-supervisory-and-4-coherent-channels" TargetMode="External"/><Relationship Id="rId5" Type="http://schemas.openxmlformats.org/officeDocument/2006/relationships/image" Target="../media/image20.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vievswiki.geo.tuwien.ac.at/doku.php?id=public:vlbi_fundamantals:vlbi_fundamantals" TargetMode="External"/><Relationship Id="rId5" Type="http://schemas.openxmlformats.org/officeDocument/2006/relationships/image" Target="../media/image1.jpeg"/><Relationship Id="rId4" Type="http://schemas.openxmlformats.org/officeDocument/2006/relationships/notesSlide" Target="../notesSlides/notesSlide2.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4.xml"/><Relationship Id="rId7" Type="http://schemas.openxmlformats.org/officeDocument/2006/relationships/image" Target="../media/image7.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1.jpeg"/><Relationship Id="rId10" Type="http://schemas.openxmlformats.org/officeDocument/2006/relationships/image" Target="../media/image4.png"/><Relationship Id="rId4" Type="http://schemas.openxmlformats.org/officeDocument/2006/relationships/notesSlide" Target="../notesSlides/notesSlide3.xml"/><Relationship Id="rId9" Type="http://schemas.openxmlformats.org/officeDocument/2006/relationships/hyperlink" Target="https://studylib.net/doc/9926594/ppt-1.2"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www.amazon.com/NooElec-NESDR-Smart-Enclosure-R820T2-Based/dp/B01HA642SW/ref=sr_1_2_sspa?gclid=CjwKCAiA66_xBRBhEiwAhrMuLah7EdXIatnv3EaWO1qyhCXmPYNR9gVuQIOE-px_0_ARYemJkr_JExoCJDgQAvD_BwE&amp;hvadid=409941091125&amp;hvdev=c&amp;hvlocphy=9061189&amp;hvnetw=g&amp;hvpos=1t1&amp;hvqmt=b&amp;hvrand=6308545965779951810&amp;hvtargid=kwd-52676188113&amp;hydadcr=19104_11276241&amp;keywords=rtl2832u%2Fr820t&amp;qid=1579998416&amp;sr=8-2-spons&amp;psc=1&amp;spLa=ZW5jcnlwdGVkUXVhbGlmaWVyPUExWk42VDJXQk1VUUc0JmVuY3J5cHRlZElkPUEwNjAxOTQ1MjYyWEYxS1hONVZNQSZlbmNyeXB0ZWRBZElkPUEwNzA0NzU1WTFLR1JMMUo1U1U5JndpZGdldE5hbWU9c3BfYXRmJmFjdGlvbj1jbGlja1JlZGlyZWN0JmRvTm90TG9nQ2xpY2s9dHJ1ZQ==" TargetMode="External"/><Relationship Id="rId3" Type="http://schemas.openxmlformats.org/officeDocument/2006/relationships/slideLayout" Target="../slideLayouts/slideLayout4.xml"/><Relationship Id="rId7" Type="http://schemas.openxmlformats.org/officeDocument/2006/relationships/image" Target="../media/image10.svg"/><Relationship Id="rId12" Type="http://schemas.openxmlformats.org/officeDocument/2006/relationships/hyperlink" Target="https://www.amazon.com/Samsung-Class-Micro-Adapter-MB-MC32DA/dp/B00WR4IJBE"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11" Type="http://schemas.openxmlformats.org/officeDocument/2006/relationships/hyperlink" Target="https://www.amazon.com/Raspberry-Model-2019-Quad-Bluetooth/dp/B07TD42S27/ref=sr_1_4?crid=2RDLHH3ZD0VBA&amp;keywords=raspberry+pi+4&amp;qid=1579997043&amp;s=electronics&amp;sprefix=r%2Celectronics%2C213&amp;sr=1-4" TargetMode="External"/><Relationship Id="rId5" Type="http://schemas.openxmlformats.org/officeDocument/2006/relationships/image" Target="../media/image3.png"/><Relationship Id="rId10" Type="http://schemas.openxmlformats.org/officeDocument/2006/relationships/hyperlink" Target="https://www.amazon.com/RTL-SDR-Blog-RTL2832U-Software-Defined/dp/B011HVUEME" TargetMode="External"/><Relationship Id="rId4" Type="http://schemas.openxmlformats.org/officeDocument/2006/relationships/image" Target="../media/image1.jpeg"/><Relationship Id="rId9" Type="http://schemas.openxmlformats.org/officeDocument/2006/relationships/hyperlink" Target="https://en.wikipedia.org/wiki/Swanson%27s_law" TargetMode="Externa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hyperlink" Target="http://www.physics.gatech.edu/frog/lectures"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32BC-16D6-43A0-AC88-35ABF22BE7B7}"/>
              </a:ext>
            </a:extLst>
          </p:cNvPr>
          <p:cNvSpPr>
            <a:spLocks noGrp="1"/>
          </p:cNvSpPr>
          <p:nvPr>
            <p:ph type="ctrTitle"/>
          </p:nvPr>
        </p:nvSpPr>
        <p:spPr>
          <a:xfrm>
            <a:off x="368876" y="1964267"/>
            <a:ext cx="11038929" cy="2421465"/>
          </a:xfrm>
        </p:spPr>
        <p:txBody>
          <a:bodyPr>
            <a:normAutofit/>
          </a:bodyPr>
          <a:lstStyle/>
          <a:p>
            <a:r>
              <a:rPr lang="en-US" dirty="0"/>
              <a:t>Homebrew Long-Baseline Interferometry (LBI) for Education and research</a:t>
            </a:r>
          </a:p>
        </p:txBody>
      </p:sp>
      <p:sp>
        <p:nvSpPr>
          <p:cNvPr id="3" name="Subtitle 2">
            <a:extLst>
              <a:ext uri="{FF2B5EF4-FFF2-40B4-BE49-F238E27FC236}">
                <a16:creationId xmlns:a16="http://schemas.microsoft.com/office/drawing/2014/main" id="{8500C457-3CBC-403E-82B5-81A5B39E5176}"/>
              </a:ext>
            </a:extLst>
          </p:cNvPr>
          <p:cNvSpPr>
            <a:spLocks noGrp="1"/>
          </p:cNvSpPr>
          <p:nvPr>
            <p:ph type="subTitle" idx="1"/>
          </p:nvPr>
        </p:nvSpPr>
        <p:spPr/>
        <p:txBody>
          <a:bodyPr/>
          <a:lstStyle/>
          <a:p>
            <a:r>
              <a:rPr lang="en-US" dirty="0"/>
              <a:t>Stephen Wang, Canyon Crest Academy</a:t>
            </a:r>
          </a:p>
          <a:p>
            <a:r>
              <a:rPr lang="en-US" dirty="0" err="1"/>
              <a:t>Shengwang</a:t>
            </a:r>
            <a:r>
              <a:rPr lang="en-US" dirty="0"/>
              <a:t> Du, University of Texas, Dallas</a:t>
            </a:r>
          </a:p>
          <a:p>
            <a:endParaRPr lang="en-US" dirty="0"/>
          </a:p>
        </p:txBody>
      </p:sp>
      <p:pic>
        <p:nvPicPr>
          <p:cNvPr id="6" name="Recording (16)">
            <a:hlinkClick r:id="" action="ppaction://media"/>
            <a:extLst>
              <a:ext uri="{FF2B5EF4-FFF2-40B4-BE49-F238E27FC236}">
                <a16:creationId xmlns:a16="http://schemas.microsoft.com/office/drawing/2014/main" id="{797E8216-80AB-442F-A573-E9123BEB97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487363" cy="487363"/>
          </a:xfrm>
          <a:prstGeom prst="rect">
            <a:avLst/>
          </a:prstGeom>
        </p:spPr>
      </p:pic>
    </p:spTree>
    <p:extLst>
      <p:ext uri="{BB962C8B-B14F-4D97-AF65-F5344CB8AC3E}">
        <p14:creationId xmlns:p14="http://schemas.microsoft.com/office/powerpoint/2010/main" val="97538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BD12-4270-4F25-A922-92542BEA2155}"/>
              </a:ext>
            </a:extLst>
          </p:cNvPr>
          <p:cNvSpPr>
            <a:spLocks noGrp="1"/>
          </p:cNvSpPr>
          <p:nvPr>
            <p:ph type="title"/>
          </p:nvPr>
        </p:nvSpPr>
        <p:spPr>
          <a:xfrm>
            <a:off x="505097" y="609600"/>
            <a:ext cx="11438664" cy="1456267"/>
          </a:xfrm>
        </p:spPr>
        <p:txBody>
          <a:bodyPr/>
          <a:lstStyle/>
          <a:p>
            <a:r>
              <a:rPr lang="en-US" dirty="0"/>
              <a:t>The Key is the timing synchronization between stations Through GPS</a:t>
            </a:r>
          </a:p>
        </p:txBody>
      </p:sp>
      <p:sp>
        <p:nvSpPr>
          <p:cNvPr id="4" name="Content Placeholder 3">
            <a:extLst>
              <a:ext uri="{FF2B5EF4-FFF2-40B4-BE49-F238E27FC236}">
                <a16:creationId xmlns:a16="http://schemas.microsoft.com/office/drawing/2014/main" id="{EC646BB0-A837-49BF-98D4-C0DE54DCC66D}"/>
              </a:ext>
            </a:extLst>
          </p:cNvPr>
          <p:cNvSpPr>
            <a:spLocks noGrp="1"/>
          </p:cNvSpPr>
          <p:nvPr>
            <p:ph sz="half" idx="2"/>
          </p:nvPr>
        </p:nvSpPr>
        <p:spPr>
          <a:xfrm>
            <a:off x="5042263" y="2020130"/>
            <a:ext cx="6901498" cy="4409562"/>
          </a:xfrm>
        </p:spPr>
        <p:txBody>
          <a:bodyPr>
            <a:normAutofit lnSpcReduction="10000"/>
          </a:bodyPr>
          <a:lstStyle/>
          <a:p>
            <a:r>
              <a:rPr lang="en-US" sz="2400" dirty="0"/>
              <a:t>In our design, we are using an independent radio reference signal source (e.g., GPS) for the timing synchronization between spatially distributed  stations.</a:t>
            </a:r>
          </a:p>
          <a:p>
            <a:r>
              <a:rPr lang="en-US" sz="2400" dirty="0"/>
              <a:t>As such, there are two major timing error sources:</a:t>
            </a:r>
          </a:p>
          <a:p>
            <a:pPr lvl="1"/>
            <a:r>
              <a:rPr lang="en-US" sz="2000" u="sng" dirty="0"/>
              <a:t>System Error</a:t>
            </a:r>
            <a:r>
              <a:rPr lang="en-US" sz="2000" dirty="0"/>
              <a:t>, due to the uncorrelation between reference signals and the target signals.</a:t>
            </a:r>
          </a:p>
          <a:p>
            <a:pPr lvl="1"/>
            <a:r>
              <a:rPr lang="en-US" sz="2000" u="sng" dirty="0"/>
              <a:t>Synchronization Error</a:t>
            </a:r>
            <a:r>
              <a:rPr lang="en-US" sz="2000" dirty="0"/>
              <a:t>, e.g., the GPS synchronization error</a:t>
            </a:r>
          </a:p>
          <a:p>
            <a:r>
              <a:rPr lang="en-US" sz="2400" dirty="0"/>
              <a:t>These two error sources will be analyzed and further compensate during interference and coherent combining stage.</a:t>
            </a:r>
          </a:p>
        </p:txBody>
      </p:sp>
      <p:pic>
        <p:nvPicPr>
          <p:cNvPr id="14" name="Content Placeholder 13">
            <a:extLst>
              <a:ext uri="{FF2B5EF4-FFF2-40B4-BE49-F238E27FC236}">
                <a16:creationId xmlns:a16="http://schemas.microsoft.com/office/drawing/2014/main" id="{0AB30E27-776A-44ED-B698-28E35B524783}"/>
              </a:ext>
            </a:extLst>
          </p:cNvPr>
          <p:cNvPicPr>
            <a:picLocks noGrp="1" noChangeAspect="1"/>
          </p:cNvPicPr>
          <p:nvPr>
            <p:ph sz="half" idx="1"/>
          </p:nvPr>
        </p:nvPicPr>
        <p:blipFill>
          <a:blip r:embed="rId4"/>
          <a:stretch>
            <a:fillRect/>
          </a:stretch>
        </p:blipFill>
        <p:spPr>
          <a:xfrm>
            <a:off x="435037" y="2529461"/>
            <a:ext cx="4295775" cy="3390900"/>
          </a:xfrm>
          <a:solidFill>
            <a:srgbClr val="FBF4E9"/>
          </a:solidFill>
        </p:spPr>
      </p:pic>
      <p:pic>
        <p:nvPicPr>
          <p:cNvPr id="3" name="Recording (11)">
            <a:hlinkClick r:id="" action="ppaction://media"/>
            <a:extLst>
              <a:ext uri="{FF2B5EF4-FFF2-40B4-BE49-F238E27FC236}">
                <a16:creationId xmlns:a16="http://schemas.microsoft.com/office/drawing/2014/main" id="{6BBF168F-1B9C-45C6-B700-024E3D6CB0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487363" cy="487363"/>
          </a:xfrm>
          <a:prstGeom prst="rect">
            <a:avLst/>
          </a:prstGeom>
        </p:spPr>
      </p:pic>
    </p:spTree>
    <p:extLst>
      <p:ext uri="{BB962C8B-B14F-4D97-AF65-F5344CB8AC3E}">
        <p14:creationId xmlns:p14="http://schemas.microsoft.com/office/powerpoint/2010/main" val="11795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8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A21F-16A9-41BD-AF5B-D866013B6ACF}"/>
              </a:ext>
            </a:extLst>
          </p:cNvPr>
          <p:cNvSpPr>
            <a:spLocks noGrp="1"/>
          </p:cNvSpPr>
          <p:nvPr>
            <p:ph type="title"/>
          </p:nvPr>
        </p:nvSpPr>
        <p:spPr/>
        <p:txBody>
          <a:bodyPr/>
          <a:lstStyle/>
          <a:p>
            <a:r>
              <a:rPr lang="en-US"/>
              <a:t>Major Timing Errors(1/2): System Error</a:t>
            </a:r>
          </a:p>
        </p:txBody>
      </p:sp>
      <p:sp>
        <p:nvSpPr>
          <p:cNvPr id="3" name="Content Placeholder 2">
            <a:extLst>
              <a:ext uri="{FF2B5EF4-FFF2-40B4-BE49-F238E27FC236}">
                <a16:creationId xmlns:a16="http://schemas.microsoft.com/office/drawing/2014/main" id="{339DC248-9B2E-44E4-9B05-49FCF350E62E}"/>
              </a:ext>
            </a:extLst>
          </p:cNvPr>
          <p:cNvSpPr>
            <a:spLocks noGrp="1"/>
          </p:cNvSpPr>
          <p:nvPr>
            <p:ph idx="1"/>
          </p:nvPr>
        </p:nvSpPr>
        <p:spPr>
          <a:xfrm>
            <a:off x="603683" y="1979721"/>
            <a:ext cx="10213544" cy="3811480"/>
          </a:xfrm>
        </p:spPr>
        <p:txBody>
          <a:bodyPr/>
          <a:lstStyle/>
          <a:p>
            <a:r>
              <a:rPr lang="en-US" dirty="0"/>
              <a:t>In our current Phase I prototyping, our design doesn’t consider the radio signal propagation </a:t>
            </a:r>
            <a:r>
              <a:rPr lang="en-US" dirty="0" err="1"/>
              <a:t>distamce</a:t>
            </a:r>
            <a:r>
              <a:rPr lang="en-US" dirty="0"/>
              <a:t> difference between two LBI stations</a:t>
            </a:r>
          </a:p>
          <a:p>
            <a:pPr lvl="1"/>
            <a:r>
              <a:rPr lang="en-US" dirty="0"/>
              <a:t>This limits the spatial distribution distance between two LBI stations.</a:t>
            </a:r>
          </a:p>
          <a:p>
            <a:r>
              <a:rPr lang="en-US" dirty="0"/>
              <a:t>On earth, the earth diameter is ~12,765 km.  As such, the maximum propagation delay between two LBI station is  12,765 km / 300,000 </a:t>
            </a:r>
            <a:r>
              <a:rPr lang="en-US" dirty="0" err="1"/>
              <a:t>kmps</a:t>
            </a:r>
            <a:r>
              <a:rPr lang="en-US" dirty="0"/>
              <a:t> = ~42550 us.</a:t>
            </a:r>
          </a:p>
          <a:p>
            <a:r>
              <a:rPr lang="en-US" dirty="0"/>
              <a:t>In our initial prototyping, we are using low cost RTL-SDR receiver, which can operate at 3.0MHz sampling clock, which generates one sample every 0.33 us.</a:t>
            </a:r>
          </a:p>
          <a:p>
            <a:r>
              <a:rPr lang="en-US" dirty="0"/>
              <a:t>As such, the recommended maximum LBI station distance of our initial prototyping is several 100 meters.</a:t>
            </a:r>
          </a:p>
          <a:p>
            <a:r>
              <a:rPr lang="en-US" dirty="0"/>
              <a:t>In our next generation prototyping, the propagation delay will be taken accounted into design.</a:t>
            </a:r>
          </a:p>
          <a:p>
            <a:endParaRPr lang="en-US" dirty="0"/>
          </a:p>
        </p:txBody>
      </p:sp>
      <p:pic>
        <p:nvPicPr>
          <p:cNvPr id="4" name="Recording (12)">
            <a:hlinkClick r:id="" action="ppaction://media"/>
            <a:extLst>
              <a:ext uri="{FF2B5EF4-FFF2-40B4-BE49-F238E27FC236}">
                <a16:creationId xmlns:a16="http://schemas.microsoft.com/office/drawing/2014/main" id="{E28B28FC-B4D3-475E-BC0A-FB0BD9A3AD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487363" cy="487363"/>
          </a:xfrm>
          <a:prstGeom prst="rect">
            <a:avLst/>
          </a:prstGeom>
        </p:spPr>
      </p:pic>
    </p:spTree>
    <p:extLst>
      <p:ext uri="{BB962C8B-B14F-4D97-AF65-F5344CB8AC3E}">
        <p14:creationId xmlns:p14="http://schemas.microsoft.com/office/powerpoint/2010/main" val="336620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5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a:extLst>
              <a:ext uri="{FF2B5EF4-FFF2-40B4-BE49-F238E27FC236}">
                <a16:creationId xmlns:a16="http://schemas.microsoft.com/office/drawing/2014/main" id="{F2CBD2AD-5CE4-4FDA-8075-1E07C410C174}"/>
              </a:ext>
            </a:extLst>
          </p:cNvPr>
          <p:cNvSpPr>
            <a:spLocks noGrp="1" noChangeArrowheads="1"/>
          </p:cNvSpPr>
          <p:nvPr>
            <p:ph type="title"/>
          </p:nvPr>
        </p:nvSpPr>
        <p:spPr>
          <a:xfrm>
            <a:off x="685801" y="609601"/>
            <a:ext cx="10983685" cy="1007476"/>
          </a:xfrm>
        </p:spPr>
        <p:txBody>
          <a:bodyPr>
            <a:normAutofit/>
          </a:bodyPr>
          <a:lstStyle/>
          <a:p>
            <a:r>
              <a:rPr lang="en-US" dirty="0"/>
              <a:t>Major Timing Errors(2/2): </a:t>
            </a:r>
            <a:r>
              <a:rPr lang="en-US" altLang="en-US" dirty="0"/>
              <a:t>Synchronization Error</a:t>
            </a:r>
          </a:p>
        </p:txBody>
      </p:sp>
      <p:sp>
        <p:nvSpPr>
          <p:cNvPr id="5" name="Slide Number Placeholder 4">
            <a:extLst>
              <a:ext uri="{FF2B5EF4-FFF2-40B4-BE49-F238E27FC236}">
                <a16:creationId xmlns:a16="http://schemas.microsoft.com/office/drawing/2014/main" id="{720F79F2-3FE0-4142-8245-73E2D077FBD7}"/>
              </a:ext>
            </a:extLst>
          </p:cNvPr>
          <p:cNvSpPr>
            <a:spLocks noGrp="1"/>
          </p:cNvSpPr>
          <p:nvPr>
            <p:ph type="sldNum" sz="quarter" idx="12"/>
          </p:nvPr>
        </p:nvSpPr>
        <p:spPr/>
        <p:txBody>
          <a:bodyPr/>
          <a:lstStyle/>
          <a:p>
            <a:fld id="{8BD427BF-E33F-45D9-A485-AB78AD86E01C}" type="slidenum">
              <a:rPr lang="en-US" altLang="en-US"/>
              <a:pPr/>
              <a:t>12</a:t>
            </a:fld>
            <a:endParaRPr lang="en-US" altLang="en-US"/>
          </a:p>
        </p:txBody>
      </p:sp>
      <p:graphicFrame>
        <p:nvGraphicFramePr>
          <p:cNvPr id="8" name="Object 20">
            <a:extLst>
              <a:ext uri="{FF2B5EF4-FFF2-40B4-BE49-F238E27FC236}">
                <a16:creationId xmlns:a16="http://schemas.microsoft.com/office/drawing/2014/main" id="{CCFEB890-DB7B-4B74-82D9-8CF256EBFBE3}"/>
              </a:ext>
            </a:extLst>
          </p:cNvPr>
          <p:cNvGraphicFramePr>
            <a:graphicFrameLocks noGrp="1" noChangeAspect="1"/>
          </p:cNvGraphicFramePr>
          <p:nvPr>
            <p:ph sz="half" idx="1"/>
            <p:extLst>
              <p:ext uri="{D42A27DB-BD31-4B8C-83A1-F6EECF244321}">
                <p14:modId xmlns:p14="http://schemas.microsoft.com/office/powerpoint/2010/main" val="3201731402"/>
              </p:ext>
            </p:extLst>
          </p:nvPr>
        </p:nvGraphicFramePr>
        <p:xfrm>
          <a:off x="207422" y="2746055"/>
          <a:ext cx="4352545" cy="2435546"/>
        </p:xfrm>
        <a:graphic>
          <a:graphicData uri="http://schemas.openxmlformats.org/presentationml/2006/ole">
            <mc:AlternateContent xmlns:mc="http://schemas.openxmlformats.org/markup-compatibility/2006">
              <mc:Choice xmlns:v="urn:schemas-microsoft-com:vml" Requires="v">
                <p:oleObj spid="_x0000_s2050" name="Visio" r:id="rId6" imgW="4263853" imgH="2385709" progId="Visio.Drawing.11">
                  <p:embed/>
                </p:oleObj>
              </mc:Choice>
              <mc:Fallback>
                <p:oleObj name="Visio" r:id="rId6" imgW="4263853" imgH="2385709" progId="Visio.Drawing.11">
                  <p:embed/>
                  <p:pic>
                    <p:nvPicPr>
                      <p:cNvPr id="8" name="Object 20">
                        <a:extLst>
                          <a:ext uri="{FF2B5EF4-FFF2-40B4-BE49-F238E27FC236}">
                            <a16:creationId xmlns:a16="http://schemas.microsoft.com/office/drawing/2014/main" id="{CCFEB890-DB7B-4B74-82D9-8CF256EBFB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422" y="2746055"/>
                        <a:ext cx="4352545" cy="2435546"/>
                      </a:xfrm>
                      <a:prstGeom prst="rect">
                        <a:avLst/>
                      </a:prstGeom>
                      <a:solidFill>
                        <a:schemeClr val="tx1"/>
                      </a:solidFill>
                    </p:spPr>
                  </p:pic>
                </p:oleObj>
              </mc:Fallback>
            </mc:AlternateContent>
          </a:graphicData>
        </a:graphic>
      </p:graphicFrame>
      <p:graphicFrame>
        <p:nvGraphicFramePr>
          <p:cNvPr id="9" name="Group 111">
            <a:extLst>
              <a:ext uri="{FF2B5EF4-FFF2-40B4-BE49-F238E27FC236}">
                <a16:creationId xmlns:a16="http://schemas.microsoft.com/office/drawing/2014/main" id="{5656C05E-5FB2-4D36-B27E-923D01549D92}"/>
              </a:ext>
            </a:extLst>
          </p:cNvPr>
          <p:cNvGraphicFramePr>
            <a:graphicFrameLocks noGrp="1"/>
          </p:cNvGraphicFramePr>
          <p:nvPr>
            <p:ph sz="half" idx="2"/>
            <p:extLst>
              <p:ext uri="{D42A27DB-BD31-4B8C-83A1-F6EECF244321}">
                <p14:modId xmlns:p14="http://schemas.microsoft.com/office/powerpoint/2010/main" val="779574028"/>
              </p:ext>
            </p:extLst>
          </p:nvPr>
        </p:nvGraphicFramePr>
        <p:xfrm>
          <a:off x="4667794" y="2367708"/>
          <a:ext cx="7361448" cy="3192780"/>
        </p:xfrm>
        <a:graphic>
          <a:graphicData uri="http://schemas.openxmlformats.org/drawingml/2006/table">
            <a:tbl>
              <a:tblPr/>
              <a:tblGrid>
                <a:gridCol w="2031189">
                  <a:extLst>
                    <a:ext uri="{9D8B030D-6E8A-4147-A177-3AD203B41FA5}">
                      <a16:colId xmlns:a16="http://schemas.microsoft.com/office/drawing/2014/main" val="2377569368"/>
                    </a:ext>
                  </a:extLst>
                </a:gridCol>
                <a:gridCol w="1699956">
                  <a:extLst>
                    <a:ext uri="{9D8B030D-6E8A-4147-A177-3AD203B41FA5}">
                      <a16:colId xmlns:a16="http://schemas.microsoft.com/office/drawing/2014/main" val="303509570"/>
                    </a:ext>
                  </a:extLst>
                </a:gridCol>
                <a:gridCol w="1346071">
                  <a:extLst>
                    <a:ext uri="{9D8B030D-6E8A-4147-A177-3AD203B41FA5}">
                      <a16:colId xmlns:a16="http://schemas.microsoft.com/office/drawing/2014/main" val="168161161"/>
                    </a:ext>
                  </a:extLst>
                </a:gridCol>
                <a:gridCol w="1014560">
                  <a:extLst>
                    <a:ext uri="{9D8B030D-6E8A-4147-A177-3AD203B41FA5}">
                      <a16:colId xmlns:a16="http://schemas.microsoft.com/office/drawing/2014/main" val="3557753754"/>
                    </a:ext>
                  </a:extLst>
                </a:gridCol>
                <a:gridCol w="1269672">
                  <a:extLst>
                    <a:ext uri="{9D8B030D-6E8A-4147-A177-3AD203B41FA5}">
                      <a16:colId xmlns:a16="http://schemas.microsoft.com/office/drawing/2014/main" val="1662251880"/>
                    </a:ext>
                  </a:extLst>
                </a:gridCol>
              </a:tblGrid>
              <a:tr h="191665">
                <a:tc rowSpan="2">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1" i="0" u="none" strike="noStrike" cap="none" normalizeH="0" baseline="0">
                          <a:ln>
                            <a:noFill/>
                          </a:ln>
                          <a:solidFill>
                            <a:schemeClr val="tx1"/>
                          </a:solidFill>
                          <a:effectLst/>
                          <a:latin typeface="Arial" panose="020B0604020202020204" pitchFamily="34" charset="0"/>
                        </a:rPr>
                        <a:t>Error Sources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1" i="0" u="none" strike="noStrike" cap="none" normalizeH="0" baseline="0">
                          <a:ln>
                            <a:noFill/>
                          </a:ln>
                          <a:solidFill>
                            <a:schemeClr val="tx1"/>
                          </a:solidFill>
                          <a:effectLst/>
                          <a:latin typeface="Arial" panose="020B0604020202020204" pitchFamily="34" charset="0"/>
                        </a:rPr>
                        <a:t>Absolute GPS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200" b="1" i="0" u="none" strike="noStrike" cap="none" normalizeH="0" baseline="0">
                          <a:ln>
                            <a:noFill/>
                          </a:ln>
                          <a:solidFill>
                            <a:schemeClr val="tx1"/>
                          </a:solidFill>
                          <a:effectLst/>
                          <a:latin typeface="Arial" panose="020B0604020202020204" pitchFamily="34" charset="0"/>
                        </a:rPr>
                        <a:t>Differential GPS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262520372"/>
                  </a:ext>
                </a:extLst>
              </a:tr>
              <a:tr h="206757">
                <a:tc vMerge="1">
                  <a:txBody>
                    <a:bodyPr/>
                    <a:lstStyle/>
                    <a:p>
                      <a:endParaRPr lang="en-US"/>
                    </a:p>
                  </a:txBody>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050" b="0" i="0" u="none" strike="noStrike" cap="none" normalizeH="0" baseline="0">
                          <a:ln>
                            <a:noFill/>
                          </a:ln>
                          <a:solidFill>
                            <a:schemeClr val="tx1"/>
                          </a:solidFill>
                          <a:effectLst/>
                          <a:latin typeface="Arial" panose="020B0604020202020204" pitchFamily="34" charset="0"/>
                        </a:rPr>
                        <a:t>P Code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050" b="0" i="0" u="none" strike="noStrike" cap="none" normalizeH="0" baseline="0">
                          <a:ln>
                            <a:noFill/>
                          </a:ln>
                          <a:solidFill>
                            <a:schemeClr val="tx1"/>
                          </a:solidFill>
                          <a:effectLst/>
                          <a:latin typeface="Arial" panose="020B0604020202020204" pitchFamily="34" charset="0"/>
                        </a:rPr>
                        <a:t>L1 C/A Code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050" b="0" i="0" u="none" strike="noStrike" cap="none" normalizeH="0" baseline="0">
                          <a:ln>
                            <a:noFill/>
                          </a:ln>
                          <a:solidFill>
                            <a:schemeClr val="tx1"/>
                          </a:solidFill>
                          <a:effectLst/>
                          <a:latin typeface="Arial" panose="020B0604020202020204" pitchFamily="34" charset="0"/>
                        </a:rPr>
                        <a:t>P Code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050" b="0" i="0" u="none" strike="noStrike" cap="none" normalizeH="0" baseline="0">
                          <a:ln>
                            <a:noFill/>
                          </a:ln>
                          <a:solidFill>
                            <a:schemeClr val="tx1"/>
                          </a:solidFill>
                          <a:effectLst/>
                          <a:latin typeface="Arial" panose="020B0604020202020204" pitchFamily="34" charset="0"/>
                        </a:rPr>
                        <a:t>C/A Code</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99232384"/>
                  </a:ext>
                </a:extLst>
              </a:tr>
              <a:tr h="226376">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a:ln>
                            <a:noFill/>
                          </a:ln>
                          <a:solidFill>
                            <a:schemeClr val="tx1"/>
                          </a:solidFill>
                          <a:effectLst/>
                          <a:latin typeface="Arial" panose="020B0604020202020204" pitchFamily="34" charset="0"/>
                        </a:rPr>
                        <a:t>Satellite Clock &amp; Ephemeris Errors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0.013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0.013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20538786"/>
                  </a:ext>
                </a:extLst>
              </a:tr>
              <a:tr h="190911">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a:ln>
                            <a:noFill/>
                          </a:ln>
                          <a:solidFill>
                            <a:schemeClr val="tx1"/>
                          </a:solidFill>
                          <a:effectLst/>
                          <a:latin typeface="Arial" panose="020B0604020202020204" pitchFamily="34" charset="0"/>
                        </a:rPr>
                        <a:t>Ionospheric Delay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0.01033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0.03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2157510"/>
                  </a:ext>
                </a:extLst>
              </a:tr>
              <a:tr h="192420">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a:ln>
                            <a:noFill/>
                          </a:ln>
                          <a:solidFill>
                            <a:schemeClr val="tx1"/>
                          </a:solidFill>
                          <a:effectLst/>
                          <a:latin typeface="Arial" panose="020B0604020202020204" pitchFamily="34" charset="0"/>
                        </a:rPr>
                        <a:t>Tropospheric Delay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0.006667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0.006667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0.0005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0.0005 us</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2765837"/>
                  </a:ext>
                </a:extLst>
              </a:tr>
              <a:tr h="225622">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a:ln>
                            <a:noFill/>
                          </a:ln>
                          <a:solidFill>
                            <a:schemeClr val="tx1"/>
                          </a:solidFill>
                          <a:effectLst/>
                          <a:latin typeface="Arial" panose="020B0604020202020204" pitchFamily="34" charset="0"/>
                        </a:rPr>
                        <a:t>Receiver Noise and Resolution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0.003667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0.037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0.003667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dirty="0">
                          <a:ln>
                            <a:noFill/>
                          </a:ln>
                          <a:solidFill>
                            <a:schemeClr val="tx1"/>
                          </a:solidFill>
                          <a:effectLst/>
                          <a:latin typeface="Arial" panose="020B0604020202020204" pitchFamily="34" charset="0"/>
                        </a:rPr>
                        <a:t>0.037 us</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9304783"/>
                  </a:ext>
                </a:extLst>
              </a:tr>
              <a:tr h="19166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dirty="0">
                          <a:ln>
                            <a:noFill/>
                          </a:ln>
                          <a:solidFill>
                            <a:schemeClr val="tx1"/>
                          </a:solidFill>
                          <a:effectLst/>
                          <a:latin typeface="Arial" panose="020B0604020202020204" pitchFamily="34" charset="0"/>
                        </a:rPr>
                        <a:t>Multipath</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0.004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0.04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0.004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0.04 us</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75368779"/>
                  </a:ext>
                </a:extLst>
              </a:tr>
              <a:tr h="190911">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a:ln>
                            <a:noFill/>
                          </a:ln>
                          <a:solidFill>
                            <a:schemeClr val="tx1"/>
                          </a:solidFill>
                          <a:effectLst/>
                          <a:latin typeface="Arial" panose="020B0604020202020204" pitchFamily="34" charset="0"/>
                        </a:rPr>
                        <a:t>Other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endParaRPr kumimoji="0" lang="en-US" altLang="en-US" sz="1100" b="0" i="0" u="none" strike="noStrike" cap="none" normalizeH="0" baseline="0">
                        <a:ln>
                          <a:noFill/>
                        </a:ln>
                        <a:solidFill>
                          <a:schemeClr val="tx1"/>
                        </a:solidFill>
                        <a:effectLst/>
                        <a:latin typeface="Arial" panose="020B0604020202020204"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endParaRPr kumimoji="0" lang="en-US" altLang="en-US" sz="1100" b="0" i="0" u="none" strike="noStrike" cap="none" normalizeH="0" baseline="0">
                        <a:ln>
                          <a:noFill/>
                        </a:ln>
                        <a:solidFill>
                          <a:schemeClr val="tx1"/>
                        </a:solidFill>
                        <a:effectLst/>
                        <a:latin typeface="Arial" panose="020B0604020202020204"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4388522"/>
                  </a:ext>
                </a:extLst>
              </a:tr>
              <a:tr h="19166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dirty="0">
                          <a:ln>
                            <a:noFill/>
                          </a:ln>
                          <a:solidFill>
                            <a:schemeClr val="tx1"/>
                          </a:solidFill>
                          <a:effectLst/>
                          <a:latin typeface="Arial" panose="020B0604020202020204" pitchFamily="34" charset="0"/>
                        </a:rPr>
                        <a:t>*Selective Availability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endParaRPr kumimoji="0" lang="en-US" altLang="en-US" sz="1100" b="0" i="0" u="none" strike="noStrike" cap="none" normalizeH="0" baseline="0">
                        <a:ln>
                          <a:noFill/>
                        </a:ln>
                        <a:solidFill>
                          <a:schemeClr val="tx1"/>
                        </a:solidFill>
                        <a:effectLst/>
                        <a:latin typeface="Arial" panose="020B0604020202020204"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0.1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5221600"/>
                  </a:ext>
                </a:extLst>
              </a:tr>
              <a:tr h="191665">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a:ln>
                            <a:noFill/>
                          </a:ln>
                          <a:solidFill>
                            <a:schemeClr val="tx1"/>
                          </a:solidFill>
                          <a:effectLst/>
                          <a:latin typeface="Arial" panose="020B0604020202020204" pitchFamily="34" charset="0"/>
                        </a:rPr>
                        <a:t>Total System Error 1</a:t>
                      </a:r>
                      <a:r>
                        <a:rPr kumimoji="0" lang="el-GR" altLang="en-US" sz="1100" b="1" i="0" u="none" strike="noStrike" cap="none" normalizeH="0" baseline="0">
                          <a:ln>
                            <a:noFill/>
                          </a:ln>
                          <a:solidFill>
                            <a:schemeClr val="tx1"/>
                          </a:solidFill>
                          <a:effectLst/>
                          <a:latin typeface="Arial" panose="020B0604020202020204" pitchFamily="34" charset="0"/>
                          <a:cs typeface="Arial" panose="020B0604020202020204" pitchFamily="34" charset="0"/>
                        </a:rPr>
                        <a:t>σ</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0.01867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0.1187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0.004333 us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0" i="0" u="none" strike="noStrike" cap="none" normalizeH="0" baseline="0">
                          <a:ln>
                            <a:noFill/>
                          </a:ln>
                          <a:solidFill>
                            <a:schemeClr val="tx1"/>
                          </a:solidFill>
                          <a:effectLst/>
                          <a:latin typeface="Arial" panose="020B0604020202020204" pitchFamily="34" charset="0"/>
                        </a:rPr>
                        <a:t>0.05333 us</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272974"/>
                  </a:ext>
                </a:extLst>
              </a:tr>
              <a:tr h="226376">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a:ln>
                            <a:noFill/>
                          </a:ln>
                          <a:solidFill>
                            <a:srgbClr val="EA0054"/>
                          </a:solidFill>
                          <a:effectLst/>
                          <a:latin typeface="Arial" panose="020B0604020202020204" pitchFamily="34" charset="0"/>
                        </a:rPr>
                        <a:t>Position Error PDOP = 2.92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a:ln>
                            <a:noFill/>
                          </a:ln>
                          <a:solidFill>
                            <a:srgbClr val="EA0054"/>
                          </a:solidFill>
                          <a:effectLst/>
                          <a:latin typeface="Arial" panose="020B0604020202020204" pitchFamily="34" charset="0"/>
                        </a:rPr>
                        <a:t>16.3 m</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a:ln>
                            <a:noFill/>
                          </a:ln>
                          <a:solidFill>
                            <a:srgbClr val="EA0054"/>
                          </a:solidFill>
                          <a:effectLst/>
                          <a:latin typeface="Arial" panose="020B0604020202020204" pitchFamily="34" charset="0"/>
                        </a:rPr>
                        <a:t>104 m</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a:ln>
                            <a:noFill/>
                          </a:ln>
                          <a:solidFill>
                            <a:srgbClr val="EA0054"/>
                          </a:solidFill>
                          <a:effectLst/>
                          <a:latin typeface="Arial" panose="020B0604020202020204" pitchFamily="34" charset="0"/>
                        </a:rPr>
                        <a:t>3.8 m</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20033"/>
                        </a:buClr>
                        <a:buSzPct val="125000"/>
                        <a:buFont typeface="Times" panose="02020603050405020304" pitchFamily="18" charset="0"/>
                        <a:buChar char="•"/>
                        <a:defRPr sz="1600">
                          <a:solidFill>
                            <a:schemeClr val="tx1"/>
                          </a:solidFill>
                          <a:latin typeface="Arial" panose="020B0604020202020204" pitchFamily="34" charset="0"/>
                        </a:defRPr>
                      </a:lvl1pPr>
                      <a:lvl2pPr marL="339725">
                        <a:spcBef>
                          <a:spcPct val="10000"/>
                        </a:spcBef>
                        <a:buClr>
                          <a:schemeClr val="tx1"/>
                        </a:buClr>
                        <a:buFont typeface="Times" panose="02020603050405020304" pitchFamily="18" charset="0"/>
                        <a:buChar char="•"/>
                        <a:defRPr sz="1600">
                          <a:solidFill>
                            <a:schemeClr val="tx1"/>
                          </a:solidFill>
                          <a:latin typeface="Arial" panose="020B0604020202020204" pitchFamily="34" charset="0"/>
                        </a:defRPr>
                      </a:lvl2pPr>
                      <a:lvl3pPr marL="692150">
                        <a:spcBef>
                          <a:spcPct val="20000"/>
                        </a:spcBef>
                        <a:buClr>
                          <a:schemeClr val="bg2"/>
                        </a:buClr>
                        <a:buFont typeface="Times" panose="02020603050405020304" pitchFamily="18" charset="0"/>
                        <a:buChar char="•"/>
                        <a:defRPr sz="1600">
                          <a:solidFill>
                            <a:schemeClr val="tx1"/>
                          </a:solidFill>
                          <a:latin typeface="Arial" panose="020B0604020202020204" pitchFamily="34" charset="0"/>
                        </a:defRPr>
                      </a:lvl3pPr>
                      <a:lvl4pPr marL="1031875">
                        <a:spcBef>
                          <a:spcPct val="20000"/>
                        </a:spcBef>
                        <a:buClr>
                          <a:srgbClr val="6E6F73"/>
                        </a:buClr>
                        <a:buFont typeface="Times" panose="02020603050405020304" pitchFamily="18" charset="0"/>
                        <a:buChar char="-"/>
                        <a:defRPr sz="1400">
                          <a:solidFill>
                            <a:schemeClr val="tx1"/>
                          </a:solidFill>
                          <a:latin typeface="Arial" panose="020B0604020202020204" pitchFamily="34" charset="0"/>
                        </a:defRPr>
                      </a:lvl4pPr>
                      <a:lvl5pPr marL="1368425">
                        <a:spcBef>
                          <a:spcPct val="20000"/>
                        </a:spcBef>
                        <a:buClr>
                          <a:srgbClr val="920033"/>
                        </a:buClr>
                        <a:buFont typeface="Times" panose="02020603050405020304" pitchFamily="18" charset="0"/>
                        <a:buChar char="»"/>
                        <a:defRPr sz="1400">
                          <a:solidFill>
                            <a:schemeClr val="tx1"/>
                          </a:solidFill>
                          <a:latin typeface="Arial" panose="020B0604020202020204" pitchFamily="34" charset="0"/>
                        </a:defRPr>
                      </a:lvl5pPr>
                      <a:lvl6pPr marL="18256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6pPr>
                      <a:lvl7pPr marL="22828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7pPr>
                      <a:lvl8pPr marL="27400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8pPr>
                      <a:lvl9pPr marL="3197225" fontAlgn="base">
                        <a:spcBef>
                          <a:spcPct val="20000"/>
                        </a:spcBef>
                        <a:spcAft>
                          <a:spcPct val="0"/>
                        </a:spcAft>
                        <a:buClr>
                          <a:srgbClr val="920033"/>
                        </a:buClr>
                        <a:buFont typeface="Times" panose="02020603050405020304" pitchFamily="18" charset="0"/>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rgbClr val="920033"/>
                        </a:buClr>
                        <a:buSzPct val="125000"/>
                        <a:buFont typeface="Times" panose="02020603050405020304" pitchFamily="18" charset="0"/>
                        <a:buNone/>
                        <a:tabLst/>
                      </a:pPr>
                      <a:r>
                        <a:rPr kumimoji="0" lang="en-US" altLang="en-US" sz="1100" b="1" i="0" u="none" strike="noStrike" cap="none" normalizeH="0" baseline="0" dirty="0">
                          <a:ln>
                            <a:noFill/>
                          </a:ln>
                          <a:solidFill>
                            <a:srgbClr val="EA0054"/>
                          </a:solidFill>
                          <a:effectLst/>
                          <a:latin typeface="Arial" panose="020B0604020202020204" pitchFamily="34" charset="0"/>
                        </a:rPr>
                        <a:t>48 m</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3377180"/>
                  </a:ext>
                </a:extLst>
              </a:tr>
            </a:tbl>
          </a:graphicData>
        </a:graphic>
      </p:graphicFrame>
      <p:sp>
        <p:nvSpPr>
          <p:cNvPr id="6" name="Text Box 76">
            <a:extLst>
              <a:ext uri="{FF2B5EF4-FFF2-40B4-BE49-F238E27FC236}">
                <a16:creationId xmlns:a16="http://schemas.microsoft.com/office/drawing/2014/main" id="{12367C0B-B13A-4BF3-8C7F-9DE9FD0D4CE7}"/>
              </a:ext>
            </a:extLst>
          </p:cNvPr>
          <p:cNvSpPr txBox="1">
            <a:spLocks noChangeArrowheads="1"/>
          </p:cNvSpPr>
          <p:nvPr/>
        </p:nvSpPr>
        <p:spPr bwMode="auto">
          <a:xfrm>
            <a:off x="4667794" y="5870575"/>
            <a:ext cx="7254240" cy="430887"/>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100" dirty="0"/>
              <a:t>Shu Wang, et al., “Location Based Services for Mobiles: Technologies and Standards,”  IEEE ICC 2008, Beijing, China, 2008</a:t>
            </a:r>
          </a:p>
          <a:p>
            <a:r>
              <a:rPr lang="en-US" altLang="en-US" sz="1100" dirty="0"/>
              <a:t>R. M. </a:t>
            </a:r>
            <a:r>
              <a:rPr lang="en-US" altLang="en-US" sz="1100" dirty="0" err="1"/>
              <a:t>Kalafus</a:t>
            </a:r>
            <a:r>
              <a:rPr lang="en-US" altLang="en-US" sz="1100" dirty="0"/>
              <a:t>, et al., “Differential operation of </a:t>
            </a:r>
            <a:r>
              <a:rPr lang="en-US" altLang="en-US" sz="1100" dirty="0" err="1"/>
              <a:t>Navstar</a:t>
            </a:r>
            <a:r>
              <a:rPr lang="en-US" altLang="en-US" sz="1100" dirty="0"/>
              <a:t> GPS”, Navigation Vol. 30, No. 3, 1983</a:t>
            </a:r>
          </a:p>
        </p:txBody>
      </p:sp>
      <p:pic>
        <p:nvPicPr>
          <p:cNvPr id="2" name="Recording (13)">
            <a:hlinkClick r:id="" action="ppaction://media"/>
            <a:extLst>
              <a:ext uri="{FF2B5EF4-FFF2-40B4-BE49-F238E27FC236}">
                <a16:creationId xmlns:a16="http://schemas.microsoft.com/office/drawing/2014/main" id="{48632902-285E-428B-8C97-5B815CDAA9B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0" y="0"/>
            <a:ext cx="487363" cy="487363"/>
          </a:xfrm>
          <a:prstGeom prst="rect">
            <a:avLst/>
          </a:prstGeom>
        </p:spPr>
      </p:pic>
    </p:spTree>
    <p:extLst>
      <p:ext uri="{BB962C8B-B14F-4D97-AF65-F5344CB8AC3E}">
        <p14:creationId xmlns:p14="http://schemas.microsoft.com/office/powerpoint/2010/main" val="130932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5D86D58-B5D7-4069-9D62-758C09ED86EA}"/>
              </a:ext>
            </a:extLst>
          </p:cNvPr>
          <p:cNvSpPr>
            <a:spLocks noGrp="1"/>
          </p:cNvSpPr>
          <p:nvPr>
            <p:ph type="title"/>
          </p:nvPr>
        </p:nvSpPr>
        <p:spPr>
          <a:xfrm>
            <a:off x="453119" y="1030288"/>
            <a:ext cx="5008016" cy="1035579"/>
          </a:xfrm>
        </p:spPr>
        <p:txBody>
          <a:bodyPr vert="horz" lIns="91440" tIns="45720" rIns="91440" bIns="45720" rtlCol="0" anchor="ctr">
            <a:normAutofit/>
          </a:bodyPr>
          <a:lstStyle/>
          <a:p>
            <a:pPr>
              <a:lnSpc>
                <a:spcPct val="90000"/>
              </a:lnSpc>
            </a:pPr>
            <a:r>
              <a:rPr lang="en-US" sz="2800"/>
              <a:t>Low-Cost RTL-SDR Based Coherent-Receiver</a:t>
            </a:r>
          </a:p>
        </p:txBody>
      </p:sp>
      <p:sp>
        <p:nvSpPr>
          <p:cNvPr id="24" name="Rectangle 23">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92D20508-5C4B-432A-9E24-19A99FD9B516}"/>
              </a:ext>
            </a:extLst>
          </p:cNvPr>
          <p:cNvSpPr>
            <a:spLocks noGrp="1"/>
          </p:cNvSpPr>
          <p:nvPr>
            <p:ph sz="half" idx="1"/>
          </p:nvPr>
        </p:nvSpPr>
        <p:spPr>
          <a:xfrm>
            <a:off x="663841" y="2142067"/>
            <a:ext cx="4797293" cy="4295472"/>
          </a:xfrm>
        </p:spPr>
        <p:txBody>
          <a:bodyPr vert="horz" lIns="91440" tIns="45720" rIns="91440" bIns="45720" rtlCol="0" anchor="ctr">
            <a:normAutofit/>
          </a:bodyPr>
          <a:lstStyle/>
          <a:p>
            <a:pPr marL="0" indent="0">
              <a:lnSpc>
                <a:spcPct val="90000"/>
              </a:lnSpc>
            </a:pPr>
            <a:r>
              <a:rPr lang="en-US" sz="1400" b="1" u="sng"/>
              <a:t>Single-board multi-tuner receivers</a:t>
            </a:r>
          </a:p>
          <a:p>
            <a:pPr>
              <a:lnSpc>
                <a:spcPct val="90000"/>
              </a:lnSpc>
            </a:pPr>
            <a:r>
              <a:rPr lang="en-US" sz="1400"/>
              <a:t>Frequency Range: 24 MHz – 1.7 GHz</a:t>
            </a:r>
          </a:p>
          <a:p>
            <a:pPr>
              <a:lnSpc>
                <a:spcPct val="90000"/>
              </a:lnSpc>
            </a:pPr>
            <a:r>
              <a:rPr lang="en-US" sz="1400"/>
              <a:t>ADC Sample Rate: 25 MSPS</a:t>
            </a:r>
          </a:p>
          <a:p>
            <a:pPr>
              <a:lnSpc>
                <a:spcPct val="90000"/>
              </a:lnSpc>
            </a:pPr>
            <a:r>
              <a:rPr lang="en-US" sz="1400"/>
              <a:t>up to 8 MHz spectrum (10 MHz on request with an alternative tuner) per tuner</a:t>
            </a:r>
          </a:p>
          <a:p>
            <a:pPr>
              <a:lnSpc>
                <a:spcPct val="90000"/>
              </a:lnSpc>
            </a:pPr>
            <a:r>
              <a:rPr lang="en-US" sz="1400"/>
              <a:t>Bit Depth: 8 bits – 4 Tuners on board; 12 bits-16bits – 2 Tuners on board</a:t>
            </a:r>
          </a:p>
          <a:p>
            <a:pPr>
              <a:lnSpc>
                <a:spcPct val="90000"/>
              </a:lnSpc>
            </a:pPr>
            <a:r>
              <a:rPr lang="en-US" sz="1400"/>
              <a:t>All channels on the board are sampled synchronously and have common clock (2 or 4 synchronous channels). External synchronization is necessary only for the phase calibration. Multiple boards can be chained together with a common clock and an additional I/Q-synchronization</a:t>
            </a:r>
          </a:p>
          <a:p>
            <a:pPr>
              <a:lnSpc>
                <a:spcPct val="90000"/>
              </a:lnSpc>
            </a:pPr>
            <a:endParaRPr lang="en-US" sz="1400"/>
          </a:p>
        </p:txBody>
      </p:sp>
      <p:sp>
        <p:nvSpPr>
          <p:cNvPr id="26"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546BC273-4FE4-4DE0-BD0A-86881E70A926}"/>
              </a:ext>
            </a:extLst>
          </p:cNvPr>
          <p:cNvPicPr>
            <a:picLocks noGrp="1" noChangeAspect="1"/>
          </p:cNvPicPr>
          <p:nvPr>
            <p:ph sz="half" idx="2"/>
          </p:nvPr>
        </p:nvPicPr>
        <p:blipFill>
          <a:blip r:embed="rId4"/>
          <a:stretch>
            <a:fillRect/>
          </a:stretch>
        </p:blipFill>
        <p:spPr>
          <a:xfrm>
            <a:off x="6498233" y="728133"/>
            <a:ext cx="4625309" cy="2497667"/>
          </a:xfrm>
          <a:prstGeom prst="roundRect">
            <a:avLst>
              <a:gd name="adj" fmla="val 5453"/>
            </a:avLst>
          </a:prstGeom>
          <a:ln w="50800" cap="sq" cmpd="dbl">
            <a:noFill/>
            <a:miter lim="800000"/>
          </a:ln>
          <a:effectLst/>
        </p:spPr>
      </p:pic>
      <p:sp>
        <p:nvSpPr>
          <p:cNvPr id="28"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it board&#10;&#10;Description automatically generated">
            <a:extLst>
              <a:ext uri="{FF2B5EF4-FFF2-40B4-BE49-F238E27FC236}">
                <a16:creationId xmlns:a16="http://schemas.microsoft.com/office/drawing/2014/main" id="{C57F0306-C05F-4DCB-A9BD-61A31C79E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0776" y="3617588"/>
            <a:ext cx="4780223" cy="2497667"/>
          </a:xfrm>
          <a:prstGeom prst="roundRect">
            <a:avLst>
              <a:gd name="adj" fmla="val 5453"/>
            </a:avLst>
          </a:prstGeom>
          <a:ln w="50800" cap="sq" cmpd="dbl">
            <a:noFill/>
            <a:miter lim="800000"/>
          </a:ln>
          <a:effectLst/>
        </p:spPr>
      </p:pic>
      <p:sp>
        <p:nvSpPr>
          <p:cNvPr id="16" name="TextBox 15">
            <a:extLst>
              <a:ext uri="{FF2B5EF4-FFF2-40B4-BE49-F238E27FC236}">
                <a16:creationId xmlns:a16="http://schemas.microsoft.com/office/drawing/2014/main" id="{9B5F1474-EB4F-426C-8CDB-7E87628D08B5}"/>
              </a:ext>
            </a:extLst>
          </p:cNvPr>
          <p:cNvSpPr txBox="1"/>
          <p:nvPr/>
        </p:nvSpPr>
        <p:spPr>
          <a:xfrm>
            <a:off x="6126941" y="6329243"/>
            <a:ext cx="5367892" cy="230832"/>
          </a:xfrm>
          <a:prstGeom prst="rect">
            <a:avLst/>
          </a:prstGeom>
          <a:noFill/>
        </p:spPr>
        <p:txBody>
          <a:bodyPr wrap="square">
            <a:spAutoFit/>
          </a:bodyPr>
          <a:lstStyle/>
          <a:p>
            <a:r>
              <a:rPr lang="en-US" sz="900">
                <a:hlinkClick r:id="rId6"/>
              </a:rPr>
              <a:t>https://coherent-receiver.com/products/coherent-receivers/1-supervisory-and-4-coherent-channels</a:t>
            </a:r>
            <a:endParaRPr lang="en-US" sz="900"/>
          </a:p>
        </p:txBody>
      </p:sp>
    </p:spTree>
    <p:extLst>
      <p:ext uri="{BB962C8B-B14F-4D97-AF65-F5344CB8AC3E}">
        <p14:creationId xmlns:p14="http://schemas.microsoft.com/office/powerpoint/2010/main" val="147899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4DB4-DBE2-844B-B59D-AA712B0C97D5}"/>
              </a:ext>
            </a:extLst>
          </p:cNvPr>
          <p:cNvSpPr>
            <a:spLocks noGrp="1"/>
          </p:cNvSpPr>
          <p:nvPr>
            <p:ph type="title"/>
          </p:nvPr>
        </p:nvSpPr>
        <p:spPr>
          <a:xfrm>
            <a:off x="685800" y="609600"/>
            <a:ext cx="10131425" cy="933450"/>
          </a:xfrm>
        </p:spPr>
        <p:txBody>
          <a:bodyPr/>
          <a:lstStyle/>
          <a:p>
            <a:r>
              <a:rPr lang="en-US" dirty="0"/>
              <a:t>Some Preliminary Results</a:t>
            </a:r>
          </a:p>
        </p:txBody>
      </p:sp>
      <p:pic>
        <p:nvPicPr>
          <p:cNvPr id="8" name="Content Placeholder 7" descr="A picture containing sitting, circuit&#10;&#10;Description automatically generated">
            <a:extLst>
              <a:ext uri="{FF2B5EF4-FFF2-40B4-BE49-F238E27FC236}">
                <a16:creationId xmlns:a16="http://schemas.microsoft.com/office/drawing/2014/main" id="{769F07F8-53B2-6E43-AFAC-5ED0E0DD206F}"/>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685800" y="2405162"/>
            <a:ext cx="3629501" cy="2268438"/>
          </a:xfrm>
        </p:spPr>
      </p:pic>
      <p:pic>
        <p:nvPicPr>
          <p:cNvPr id="11" name="Content Placeholder 10" descr="A screenshot of a computer&#10;&#10;Description automatically generated">
            <a:extLst>
              <a:ext uri="{FF2B5EF4-FFF2-40B4-BE49-F238E27FC236}">
                <a16:creationId xmlns:a16="http://schemas.microsoft.com/office/drawing/2014/main" id="{9D57AAB1-418A-FD4B-8A1E-9F3437ED6848}"/>
              </a:ext>
            </a:extLst>
          </p:cNvPr>
          <p:cNvPicPr>
            <a:picLocks noGrp="1" noChangeAspect="1"/>
          </p:cNvPicPr>
          <p:nvPr>
            <p:ph sz="half" idx="2"/>
          </p:nvPr>
        </p:nvPicPr>
        <p:blipFill>
          <a:blip r:embed="rId3"/>
          <a:stretch>
            <a:fillRect/>
          </a:stretch>
        </p:blipFill>
        <p:spPr>
          <a:xfrm>
            <a:off x="3425030" y="1658938"/>
            <a:ext cx="8271669" cy="4510642"/>
          </a:xfrm>
        </p:spPr>
      </p:pic>
    </p:spTree>
    <p:extLst>
      <p:ext uri="{BB962C8B-B14F-4D97-AF65-F5344CB8AC3E}">
        <p14:creationId xmlns:p14="http://schemas.microsoft.com/office/powerpoint/2010/main" val="1557310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1748-1A58-6741-9BF4-85E781B221D8}"/>
              </a:ext>
            </a:extLst>
          </p:cNvPr>
          <p:cNvSpPr>
            <a:spLocks noGrp="1"/>
          </p:cNvSpPr>
          <p:nvPr>
            <p:ph type="title"/>
          </p:nvPr>
        </p:nvSpPr>
        <p:spPr>
          <a:xfrm>
            <a:off x="326571" y="609601"/>
            <a:ext cx="10490655" cy="933450"/>
          </a:xfrm>
        </p:spPr>
        <p:txBody>
          <a:bodyPr/>
          <a:lstStyle/>
          <a:p>
            <a:r>
              <a:rPr lang="en-US" b="1"/>
              <a:t>Phased Development Plan</a:t>
            </a:r>
            <a:endParaRPr lang="en-US"/>
          </a:p>
        </p:txBody>
      </p:sp>
      <p:graphicFrame>
        <p:nvGraphicFramePr>
          <p:cNvPr id="5" name="Content Placeholder 3">
            <a:extLst>
              <a:ext uri="{FF2B5EF4-FFF2-40B4-BE49-F238E27FC236}">
                <a16:creationId xmlns:a16="http://schemas.microsoft.com/office/drawing/2014/main" id="{F36011F6-9B3D-4E8C-A97F-90E6B37582DE}"/>
              </a:ext>
            </a:extLst>
          </p:cNvPr>
          <p:cNvGraphicFramePr>
            <a:graphicFrameLocks noGrp="1"/>
          </p:cNvGraphicFramePr>
          <p:nvPr>
            <p:ph sz="half" idx="1"/>
            <p:extLst>
              <p:ext uri="{D42A27DB-BD31-4B8C-83A1-F6EECF244321}">
                <p14:modId xmlns:p14="http://schemas.microsoft.com/office/powerpoint/2010/main" val="142563152"/>
              </p:ext>
            </p:extLst>
          </p:nvPr>
        </p:nvGraphicFramePr>
        <p:xfrm>
          <a:off x="203879" y="1812471"/>
          <a:ext cx="5368019" cy="3955643"/>
        </p:xfrm>
        <a:graphic>
          <a:graphicData uri="http://schemas.openxmlformats.org/drawingml/2006/table">
            <a:tbl>
              <a:tblPr firstRow="1" firstCol="1">
                <a:tableStyleId>{F5AB1C69-6EDB-4FF4-983F-18BD219EF322}</a:tableStyleId>
              </a:tblPr>
              <a:tblGrid>
                <a:gridCol w="1850855">
                  <a:extLst>
                    <a:ext uri="{9D8B030D-6E8A-4147-A177-3AD203B41FA5}">
                      <a16:colId xmlns:a16="http://schemas.microsoft.com/office/drawing/2014/main" val="550355835"/>
                    </a:ext>
                  </a:extLst>
                </a:gridCol>
                <a:gridCol w="1172388">
                  <a:extLst>
                    <a:ext uri="{9D8B030D-6E8A-4147-A177-3AD203B41FA5}">
                      <a16:colId xmlns:a16="http://schemas.microsoft.com/office/drawing/2014/main" val="524962005"/>
                    </a:ext>
                  </a:extLst>
                </a:gridCol>
                <a:gridCol w="1172388">
                  <a:extLst>
                    <a:ext uri="{9D8B030D-6E8A-4147-A177-3AD203B41FA5}">
                      <a16:colId xmlns:a16="http://schemas.microsoft.com/office/drawing/2014/main" val="697810695"/>
                    </a:ext>
                  </a:extLst>
                </a:gridCol>
                <a:gridCol w="1172388">
                  <a:extLst>
                    <a:ext uri="{9D8B030D-6E8A-4147-A177-3AD203B41FA5}">
                      <a16:colId xmlns:a16="http://schemas.microsoft.com/office/drawing/2014/main" val="216021286"/>
                    </a:ext>
                  </a:extLst>
                </a:gridCol>
              </a:tblGrid>
              <a:tr h="317935">
                <a:tc>
                  <a:txBody>
                    <a:bodyPr/>
                    <a:lstStyle/>
                    <a:p>
                      <a:pPr algn="l" fontAlgn="auto"/>
                      <a:r>
                        <a:rPr lang="en-US" sz="1000" b="1">
                          <a:solidFill>
                            <a:srgbClr val="FFFFFF"/>
                          </a:solidFill>
                          <a:effectLst/>
                        </a:rPr>
                        <a:t>​</a:t>
                      </a:r>
                      <a:endParaRPr lang="en-US" sz="1000" b="1" i="0">
                        <a:solidFill>
                          <a:srgbClr val="FFFFFF"/>
                        </a:solidFill>
                        <a:effectLst/>
                        <a:latin typeface="Calibri" panose="020F0502020204030204" pitchFamily="34" charset="0"/>
                      </a:endParaRPr>
                    </a:p>
                  </a:txBody>
                  <a:tcPr marL="55298" marR="55298" marT="27649" marB="27649" anchor="ctr"/>
                </a:tc>
                <a:tc>
                  <a:txBody>
                    <a:bodyPr/>
                    <a:lstStyle/>
                    <a:p>
                      <a:pPr algn="ctr" fontAlgn="base"/>
                      <a:r>
                        <a:rPr lang="en-US" sz="1000" b="1">
                          <a:solidFill>
                            <a:srgbClr val="FFFFFF"/>
                          </a:solidFill>
                          <a:effectLst/>
                        </a:rPr>
                        <a:t>Phase I​</a:t>
                      </a:r>
                      <a:endParaRPr lang="en-US" sz="1000" b="1" i="0">
                        <a:solidFill>
                          <a:srgbClr val="FFFFFF"/>
                        </a:solidFill>
                        <a:effectLst/>
                      </a:endParaRPr>
                    </a:p>
                  </a:txBody>
                  <a:tcPr marL="55298" marR="55298" marT="27649" marB="27649" anchor="ctr"/>
                </a:tc>
                <a:tc>
                  <a:txBody>
                    <a:bodyPr/>
                    <a:lstStyle/>
                    <a:p>
                      <a:pPr algn="ctr" fontAlgn="base"/>
                      <a:r>
                        <a:rPr lang="en-US" sz="1000" b="1">
                          <a:solidFill>
                            <a:srgbClr val="FFFFFF"/>
                          </a:solidFill>
                          <a:effectLst/>
                        </a:rPr>
                        <a:t>Phase II​</a:t>
                      </a:r>
                      <a:endParaRPr lang="en-US" sz="1000" b="1" i="0">
                        <a:solidFill>
                          <a:srgbClr val="FFFFFF"/>
                        </a:solidFill>
                        <a:effectLst/>
                      </a:endParaRPr>
                    </a:p>
                  </a:txBody>
                  <a:tcPr marL="55298" marR="55298" marT="27649" marB="27649" anchor="ctr"/>
                </a:tc>
                <a:tc>
                  <a:txBody>
                    <a:bodyPr/>
                    <a:lstStyle/>
                    <a:p>
                      <a:pPr algn="ctr" fontAlgn="base"/>
                      <a:r>
                        <a:rPr lang="en-US" sz="1000" b="1">
                          <a:solidFill>
                            <a:srgbClr val="FFFFFF"/>
                          </a:solidFill>
                          <a:effectLst/>
                        </a:rPr>
                        <a:t>Phase III​</a:t>
                      </a:r>
                      <a:endParaRPr lang="en-US" sz="1000" b="1" i="0">
                        <a:solidFill>
                          <a:srgbClr val="FFFFFF"/>
                        </a:solidFill>
                        <a:effectLst/>
                      </a:endParaRPr>
                    </a:p>
                  </a:txBody>
                  <a:tcPr marL="55298" marR="55298" marT="27649" marB="27649" anchor="ctr"/>
                </a:tc>
                <a:extLst>
                  <a:ext uri="{0D108BD9-81ED-4DB2-BD59-A6C34878D82A}">
                    <a16:rowId xmlns:a16="http://schemas.microsoft.com/office/drawing/2014/main" val="2661536370"/>
                  </a:ext>
                </a:extLst>
              </a:tr>
              <a:tr h="337587">
                <a:tc>
                  <a:txBody>
                    <a:bodyPr/>
                    <a:lstStyle/>
                    <a:p>
                      <a:pPr algn="l" fontAlgn="base"/>
                      <a:r>
                        <a:rPr lang="en-US" sz="1000" b="0">
                          <a:solidFill>
                            <a:srgbClr val="000000"/>
                          </a:solidFill>
                          <a:effectLst/>
                        </a:rPr>
                        <a:t>Radio Frequency up to 1.7GHz​</a:t>
                      </a:r>
                      <a:endParaRPr lang="en-US" sz="1000" b="0"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extLst>
                  <a:ext uri="{0D108BD9-81ED-4DB2-BD59-A6C34878D82A}">
                    <a16:rowId xmlns:a16="http://schemas.microsoft.com/office/drawing/2014/main" val="4244461824"/>
                  </a:ext>
                </a:extLst>
              </a:tr>
              <a:tr h="317935">
                <a:tc>
                  <a:txBody>
                    <a:bodyPr/>
                    <a:lstStyle/>
                    <a:p>
                      <a:pPr algn="l" fontAlgn="base"/>
                      <a:r>
                        <a:rPr lang="en-US" sz="1000" b="0">
                          <a:solidFill>
                            <a:srgbClr val="000000"/>
                          </a:solidFill>
                          <a:effectLst/>
                        </a:rPr>
                        <a:t>GPS-Base Synchronization​</a:t>
                      </a:r>
                      <a:endParaRPr lang="en-US" sz="1000" b="0"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extLst>
                  <a:ext uri="{0D108BD9-81ED-4DB2-BD59-A6C34878D82A}">
                    <a16:rowId xmlns:a16="http://schemas.microsoft.com/office/drawing/2014/main" val="2929545689"/>
                  </a:ext>
                </a:extLst>
              </a:tr>
              <a:tr h="337587">
                <a:tc>
                  <a:txBody>
                    <a:bodyPr/>
                    <a:lstStyle/>
                    <a:p>
                      <a:pPr algn="l" fontAlgn="base"/>
                      <a:r>
                        <a:rPr lang="en-US" sz="1000" b="0">
                          <a:solidFill>
                            <a:srgbClr val="000000"/>
                          </a:solidFill>
                          <a:effectLst/>
                        </a:rPr>
                        <a:t>Distributed Signal Processing in BOINC​</a:t>
                      </a:r>
                      <a:endParaRPr lang="en-US" sz="1000" b="0"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extLst>
                  <a:ext uri="{0D108BD9-81ED-4DB2-BD59-A6C34878D82A}">
                    <a16:rowId xmlns:a16="http://schemas.microsoft.com/office/drawing/2014/main" val="3519980473"/>
                  </a:ext>
                </a:extLst>
              </a:tr>
              <a:tr h="317935">
                <a:tc>
                  <a:txBody>
                    <a:bodyPr/>
                    <a:lstStyle/>
                    <a:p>
                      <a:pPr algn="l" fontAlgn="base"/>
                      <a:r>
                        <a:rPr lang="en-US" sz="1000" b="0">
                          <a:solidFill>
                            <a:srgbClr val="000000"/>
                          </a:solidFill>
                          <a:effectLst/>
                        </a:rPr>
                        <a:t>Battery Power Supply​</a:t>
                      </a:r>
                      <a:endParaRPr lang="en-US" sz="1000" b="0"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extLst>
                  <a:ext uri="{0D108BD9-81ED-4DB2-BD59-A6C34878D82A}">
                    <a16:rowId xmlns:a16="http://schemas.microsoft.com/office/drawing/2014/main" val="4063212600"/>
                  </a:ext>
                </a:extLst>
              </a:tr>
              <a:tr h="337587">
                <a:tc>
                  <a:txBody>
                    <a:bodyPr/>
                    <a:lstStyle/>
                    <a:p>
                      <a:pPr algn="l" fontAlgn="base"/>
                      <a:r>
                        <a:rPr lang="en-US" sz="1000" b="0">
                          <a:solidFill>
                            <a:srgbClr val="000000"/>
                          </a:solidFill>
                          <a:effectLst/>
                        </a:rPr>
                        <a:t>Radio Frequency up to 6GHz​</a:t>
                      </a:r>
                      <a:endParaRPr lang="en-US" sz="1000" b="0" i="0">
                        <a:solidFill>
                          <a:srgbClr val="000000"/>
                        </a:solidFill>
                        <a:effectLst/>
                      </a:endParaRPr>
                    </a:p>
                  </a:txBody>
                  <a:tcPr marL="55298" marR="55298" marT="27649" marB="27649" anchor="ctr"/>
                </a:tc>
                <a:tc>
                  <a:txBody>
                    <a:bodyPr/>
                    <a:lstStyle/>
                    <a:p>
                      <a:pPr algn="ctr" fontAlgn="auto"/>
                      <a:r>
                        <a:rPr lang="en-US" sz="1000" b="1">
                          <a:solidFill>
                            <a:srgbClr val="000000"/>
                          </a:solidFill>
                          <a:effectLst/>
                        </a:rPr>
                        <a:t>​</a:t>
                      </a:r>
                      <a:endParaRPr lang="en-US" sz="10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extLst>
                  <a:ext uri="{0D108BD9-81ED-4DB2-BD59-A6C34878D82A}">
                    <a16:rowId xmlns:a16="http://schemas.microsoft.com/office/drawing/2014/main" val="148779062"/>
                  </a:ext>
                </a:extLst>
              </a:tr>
              <a:tr h="337587">
                <a:tc>
                  <a:txBody>
                    <a:bodyPr/>
                    <a:lstStyle/>
                    <a:p>
                      <a:pPr algn="l" fontAlgn="base"/>
                      <a:r>
                        <a:rPr lang="en-US" sz="1000" b="0">
                          <a:solidFill>
                            <a:srgbClr val="000000"/>
                          </a:solidFill>
                          <a:effectLst/>
                        </a:rPr>
                        <a:t>Distributed File Synchronization​</a:t>
                      </a:r>
                      <a:endParaRPr lang="en-US" sz="1000" b="0" i="0">
                        <a:solidFill>
                          <a:srgbClr val="000000"/>
                        </a:solidFill>
                        <a:effectLst/>
                      </a:endParaRPr>
                    </a:p>
                  </a:txBody>
                  <a:tcPr marL="55298" marR="55298" marT="27649" marB="27649" anchor="ctr"/>
                </a:tc>
                <a:tc>
                  <a:txBody>
                    <a:bodyPr/>
                    <a:lstStyle/>
                    <a:p>
                      <a:pPr algn="ctr" fontAlgn="auto"/>
                      <a:r>
                        <a:rPr lang="en-US" sz="1000" b="1">
                          <a:solidFill>
                            <a:srgbClr val="000000"/>
                          </a:solidFill>
                          <a:effectLst/>
                        </a:rPr>
                        <a:t>​</a:t>
                      </a:r>
                      <a:endParaRPr lang="en-US" sz="10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extLst>
                  <a:ext uri="{0D108BD9-81ED-4DB2-BD59-A6C34878D82A}">
                    <a16:rowId xmlns:a16="http://schemas.microsoft.com/office/drawing/2014/main" val="361817343"/>
                  </a:ext>
                </a:extLst>
              </a:tr>
              <a:tr h="317935">
                <a:tc>
                  <a:txBody>
                    <a:bodyPr/>
                    <a:lstStyle/>
                    <a:p>
                      <a:pPr algn="l" fontAlgn="base"/>
                      <a:r>
                        <a:rPr lang="en-US" sz="1000" b="0">
                          <a:solidFill>
                            <a:srgbClr val="000000"/>
                          </a:solidFill>
                          <a:effectLst/>
                        </a:rPr>
                        <a:t>Wi-Fi Mesh Network​</a:t>
                      </a:r>
                      <a:endParaRPr lang="en-US" sz="1000" b="0" i="0">
                        <a:solidFill>
                          <a:srgbClr val="000000"/>
                        </a:solidFill>
                        <a:effectLst/>
                      </a:endParaRPr>
                    </a:p>
                  </a:txBody>
                  <a:tcPr marL="55298" marR="55298" marT="27649" marB="27649" anchor="ctr"/>
                </a:tc>
                <a:tc>
                  <a:txBody>
                    <a:bodyPr/>
                    <a:lstStyle/>
                    <a:p>
                      <a:pPr algn="ctr" fontAlgn="auto"/>
                      <a:r>
                        <a:rPr lang="en-US" sz="1000" b="1">
                          <a:solidFill>
                            <a:srgbClr val="000000"/>
                          </a:solidFill>
                          <a:effectLst/>
                        </a:rPr>
                        <a:t>​</a:t>
                      </a:r>
                      <a:endParaRPr lang="en-US" sz="10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extLst>
                  <a:ext uri="{0D108BD9-81ED-4DB2-BD59-A6C34878D82A}">
                    <a16:rowId xmlns:a16="http://schemas.microsoft.com/office/drawing/2014/main" val="294933992"/>
                  </a:ext>
                </a:extLst>
              </a:tr>
              <a:tr h="317935">
                <a:tc>
                  <a:txBody>
                    <a:bodyPr/>
                    <a:lstStyle/>
                    <a:p>
                      <a:pPr algn="l" fontAlgn="base"/>
                      <a:r>
                        <a:rPr lang="en-US" sz="1000" b="0">
                          <a:solidFill>
                            <a:srgbClr val="000000"/>
                          </a:solidFill>
                          <a:effectLst/>
                        </a:rPr>
                        <a:t>Solar Panel Power Supply​</a:t>
                      </a:r>
                      <a:endParaRPr lang="en-US" sz="1000" b="0" i="0">
                        <a:solidFill>
                          <a:srgbClr val="000000"/>
                        </a:solidFill>
                        <a:effectLst/>
                      </a:endParaRPr>
                    </a:p>
                  </a:txBody>
                  <a:tcPr marL="55298" marR="55298" marT="27649" marB="27649" anchor="ctr"/>
                </a:tc>
                <a:tc>
                  <a:txBody>
                    <a:bodyPr/>
                    <a:lstStyle/>
                    <a:p>
                      <a:pPr algn="ctr" fontAlgn="auto"/>
                      <a:r>
                        <a:rPr lang="en-US" sz="1000" b="1">
                          <a:solidFill>
                            <a:srgbClr val="000000"/>
                          </a:solidFill>
                          <a:effectLst/>
                        </a:rPr>
                        <a:t>​</a:t>
                      </a:r>
                      <a:endParaRPr lang="en-US" sz="10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000" b="1">
                          <a:solidFill>
                            <a:srgbClr val="000000"/>
                          </a:solidFill>
                          <a:effectLst/>
                        </a:rPr>
                        <a:t>​</a:t>
                      </a:r>
                      <a:endParaRPr lang="en-US" sz="10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extLst>
                  <a:ext uri="{0D108BD9-81ED-4DB2-BD59-A6C34878D82A}">
                    <a16:rowId xmlns:a16="http://schemas.microsoft.com/office/drawing/2014/main" val="3621023766"/>
                  </a:ext>
                </a:extLst>
              </a:tr>
              <a:tr h="317935">
                <a:tc>
                  <a:txBody>
                    <a:bodyPr/>
                    <a:lstStyle/>
                    <a:p>
                      <a:pPr algn="l" fontAlgn="base"/>
                      <a:r>
                        <a:rPr lang="en-US" sz="1000" b="0">
                          <a:solidFill>
                            <a:srgbClr val="000000"/>
                          </a:solidFill>
                          <a:effectLst/>
                        </a:rPr>
                        <a:t>Data Integrity Guard​</a:t>
                      </a:r>
                      <a:endParaRPr lang="en-US" sz="1000" b="0" i="0">
                        <a:solidFill>
                          <a:srgbClr val="000000"/>
                        </a:solidFill>
                        <a:effectLst/>
                      </a:endParaRPr>
                    </a:p>
                  </a:txBody>
                  <a:tcPr marL="55298" marR="55298" marT="27649" marB="27649" anchor="ctr"/>
                </a:tc>
                <a:tc>
                  <a:txBody>
                    <a:bodyPr/>
                    <a:lstStyle/>
                    <a:p>
                      <a:pPr algn="ctr" fontAlgn="auto"/>
                      <a:r>
                        <a:rPr lang="en-US" sz="1000" b="1">
                          <a:solidFill>
                            <a:srgbClr val="000000"/>
                          </a:solidFill>
                          <a:effectLst/>
                        </a:rPr>
                        <a:t>​</a:t>
                      </a:r>
                      <a:endParaRPr lang="en-US" sz="10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000" b="1">
                          <a:solidFill>
                            <a:srgbClr val="000000"/>
                          </a:solidFill>
                          <a:effectLst/>
                        </a:rPr>
                        <a:t>​</a:t>
                      </a:r>
                      <a:endParaRPr lang="en-US" sz="10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extLst>
                  <a:ext uri="{0D108BD9-81ED-4DB2-BD59-A6C34878D82A}">
                    <a16:rowId xmlns:a16="http://schemas.microsoft.com/office/drawing/2014/main" val="2876329040"/>
                  </a:ext>
                </a:extLst>
              </a:tr>
              <a:tr h="337587">
                <a:tc>
                  <a:txBody>
                    <a:bodyPr/>
                    <a:lstStyle/>
                    <a:p>
                      <a:pPr algn="l" fontAlgn="base"/>
                      <a:r>
                        <a:rPr lang="en-US" sz="1000" b="0">
                          <a:solidFill>
                            <a:srgbClr val="000000"/>
                          </a:solidFill>
                          <a:effectLst/>
                        </a:rPr>
                        <a:t>GPGPU Processing Acceleration​</a:t>
                      </a:r>
                      <a:endParaRPr lang="en-US" sz="1000" b="0" i="0">
                        <a:solidFill>
                          <a:srgbClr val="000000"/>
                        </a:solidFill>
                        <a:effectLst/>
                      </a:endParaRPr>
                    </a:p>
                  </a:txBody>
                  <a:tcPr marL="55298" marR="55298" marT="27649" marB="27649" anchor="ctr"/>
                </a:tc>
                <a:tc>
                  <a:txBody>
                    <a:bodyPr/>
                    <a:lstStyle/>
                    <a:p>
                      <a:pPr algn="ctr" fontAlgn="auto"/>
                      <a:r>
                        <a:rPr lang="en-US" sz="1000" b="1">
                          <a:solidFill>
                            <a:srgbClr val="000000"/>
                          </a:solidFill>
                          <a:effectLst/>
                        </a:rPr>
                        <a:t>​</a:t>
                      </a:r>
                      <a:endParaRPr lang="en-US" sz="10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000" b="1">
                          <a:solidFill>
                            <a:srgbClr val="000000"/>
                          </a:solidFill>
                          <a:effectLst/>
                        </a:rPr>
                        <a:t>​</a:t>
                      </a:r>
                      <a:endParaRPr lang="en-US" sz="10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extLst>
                  <a:ext uri="{0D108BD9-81ED-4DB2-BD59-A6C34878D82A}">
                    <a16:rowId xmlns:a16="http://schemas.microsoft.com/office/drawing/2014/main" val="3155888704"/>
                  </a:ext>
                </a:extLst>
              </a:tr>
              <a:tr h="337587">
                <a:tc>
                  <a:txBody>
                    <a:bodyPr/>
                    <a:lstStyle/>
                    <a:p>
                      <a:pPr algn="l" fontAlgn="base"/>
                      <a:r>
                        <a:rPr lang="en-US" sz="1000" b="0">
                          <a:solidFill>
                            <a:srgbClr val="000000"/>
                          </a:solidFill>
                          <a:effectLst/>
                        </a:rPr>
                        <a:t>Airborne Deployment Capable​</a:t>
                      </a:r>
                      <a:endParaRPr lang="en-US" sz="1000" b="0" i="0">
                        <a:solidFill>
                          <a:srgbClr val="000000"/>
                        </a:solidFill>
                        <a:effectLst/>
                      </a:endParaRPr>
                    </a:p>
                  </a:txBody>
                  <a:tcPr marL="55298" marR="55298" marT="27649" marB="27649" anchor="ctr"/>
                </a:tc>
                <a:tc>
                  <a:txBody>
                    <a:bodyPr/>
                    <a:lstStyle/>
                    <a:p>
                      <a:pPr algn="ctr" fontAlgn="auto"/>
                      <a:r>
                        <a:rPr lang="en-US" sz="1000" b="1">
                          <a:solidFill>
                            <a:srgbClr val="000000"/>
                          </a:solidFill>
                          <a:effectLst/>
                        </a:rPr>
                        <a:t>​</a:t>
                      </a:r>
                      <a:endParaRPr lang="en-US" sz="10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000" b="1">
                          <a:solidFill>
                            <a:srgbClr val="000000"/>
                          </a:solidFill>
                          <a:effectLst/>
                        </a:rPr>
                        <a:t>​</a:t>
                      </a:r>
                      <a:endParaRPr lang="en-US" sz="10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000" b="1">
                          <a:solidFill>
                            <a:srgbClr val="000000"/>
                          </a:solidFill>
                          <a:effectLst/>
                        </a:rPr>
                        <a:t>✓​</a:t>
                      </a:r>
                      <a:endParaRPr lang="en-US" sz="1000" b="1" i="0">
                        <a:solidFill>
                          <a:srgbClr val="000000"/>
                        </a:solidFill>
                        <a:effectLst/>
                      </a:endParaRPr>
                    </a:p>
                  </a:txBody>
                  <a:tcPr marL="55298" marR="55298" marT="27649" marB="27649" anchor="ctr"/>
                </a:tc>
                <a:extLst>
                  <a:ext uri="{0D108BD9-81ED-4DB2-BD59-A6C34878D82A}">
                    <a16:rowId xmlns:a16="http://schemas.microsoft.com/office/drawing/2014/main" val="3563929406"/>
                  </a:ext>
                </a:extLst>
              </a:tr>
            </a:tbl>
          </a:graphicData>
        </a:graphic>
      </p:graphicFrame>
      <p:graphicFrame>
        <p:nvGraphicFramePr>
          <p:cNvPr id="6" name="Content Placeholder 6">
            <a:extLst>
              <a:ext uri="{FF2B5EF4-FFF2-40B4-BE49-F238E27FC236}">
                <a16:creationId xmlns:a16="http://schemas.microsoft.com/office/drawing/2014/main" id="{9C9DD28F-F18E-48AC-B8FB-68DDE3FF73BB}"/>
              </a:ext>
            </a:extLst>
          </p:cNvPr>
          <p:cNvGraphicFramePr>
            <a:graphicFrameLocks noGrp="1"/>
          </p:cNvGraphicFramePr>
          <p:nvPr>
            <p:ph sz="half" idx="2"/>
            <p:extLst>
              <p:ext uri="{D42A27DB-BD31-4B8C-83A1-F6EECF244321}">
                <p14:modId xmlns:p14="http://schemas.microsoft.com/office/powerpoint/2010/main" val="706691326"/>
              </p:ext>
            </p:extLst>
          </p:nvPr>
        </p:nvGraphicFramePr>
        <p:xfrm>
          <a:off x="5837692" y="1823726"/>
          <a:ext cx="6110740" cy="3790729"/>
        </p:xfrm>
        <a:graphic>
          <a:graphicData uri="http://schemas.openxmlformats.org/drawingml/2006/table">
            <a:tbl>
              <a:tblPr firstRow="1" firstCol="1">
                <a:tableStyleId>{21E4AEA4-8DFA-4A89-87EB-49C32662AFE0}</a:tableStyleId>
              </a:tblPr>
              <a:tblGrid>
                <a:gridCol w="996934">
                  <a:extLst>
                    <a:ext uri="{9D8B030D-6E8A-4147-A177-3AD203B41FA5}">
                      <a16:colId xmlns:a16="http://schemas.microsoft.com/office/drawing/2014/main" val="2041975154"/>
                    </a:ext>
                  </a:extLst>
                </a:gridCol>
                <a:gridCol w="852301">
                  <a:extLst>
                    <a:ext uri="{9D8B030D-6E8A-4147-A177-3AD203B41FA5}">
                      <a16:colId xmlns:a16="http://schemas.microsoft.com/office/drawing/2014/main" val="1889043661"/>
                    </a:ext>
                  </a:extLst>
                </a:gridCol>
                <a:gridCol w="852301">
                  <a:extLst>
                    <a:ext uri="{9D8B030D-6E8A-4147-A177-3AD203B41FA5}">
                      <a16:colId xmlns:a16="http://schemas.microsoft.com/office/drawing/2014/main" val="521621704"/>
                    </a:ext>
                  </a:extLst>
                </a:gridCol>
                <a:gridCol w="852301">
                  <a:extLst>
                    <a:ext uri="{9D8B030D-6E8A-4147-A177-3AD203B41FA5}">
                      <a16:colId xmlns:a16="http://schemas.microsoft.com/office/drawing/2014/main" val="3353435803"/>
                    </a:ext>
                  </a:extLst>
                </a:gridCol>
                <a:gridCol w="852301">
                  <a:extLst>
                    <a:ext uri="{9D8B030D-6E8A-4147-A177-3AD203B41FA5}">
                      <a16:colId xmlns:a16="http://schemas.microsoft.com/office/drawing/2014/main" val="2736894283"/>
                    </a:ext>
                  </a:extLst>
                </a:gridCol>
                <a:gridCol w="852301">
                  <a:extLst>
                    <a:ext uri="{9D8B030D-6E8A-4147-A177-3AD203B41FA5}">
                      <a16:colId xmlns:a16="http://schemas.microsoft.com/office/drawing/2014/main" val="3378726677"/>
                    </a:ext>
                  </a:extLst>
                </a:gridCol>
                <a:gridCol w="852301">
                  <a:extLst>
                    <a:ext uri="{9D8B030D-6E8A-4147-A177-3AD203B41FA5}">
                      <a16:colId xmlns:a16="http://schemas.microsoft.com/office/drawing/2014/main" val="2365267932"/>
                    </a:ext>
                  </a:extLst>
                </a:gridCol>
              </a:tblGrid>
              <a:tr h="522495">
                <a:tc>
                  <a:txBody>
                    <a:bodyPr/>
                    <a:lstStyle/>
                    <a:p>
                      <a:pPr algn="l" fontAlgn="auto"/>
                      <a:r>
                        <a:rPr lang="en-US" sz="900" b="1">
                          <a:solidFill>
                            <a:srgbClr val="FFFFFF"/>
                          </a:solidFill>
                          <a:effectLst/>
                        </a:rPr>
                        <a:t>​</a:t>
                      </a:r>
                      <a:endParaRPr lang="en-US" sz="900" b="1" i="0">
                        <a:solidFill>
                          <a:srgbClr val="FFFFFF"/>
                        </a:solidFill>
                        <a:effectLst/>
                        <a:latin typeface="Calibri" panose="020F0502020204030204" pitchFamily="34" charset="0"/>
                      </a:endParaRPr>
                    </a:p>
                  </a:txBody>
                  <a:tcPr marL="55298" marR="55298" marT="27649" marB="27649" anchor="ctr"/>
                </a:tc>
                <a:tc>
                  <a:txBody>
                    <a:bodyPr/>
                    <a:lstStyle/>
                    <a:p>
                      <a:pPr algn="ctr" fontAlgn="base"/>
                      <a:r>
                        <a:rPr lang="en-US" sz="900" b="0">
                          <a:solidFill>
                            <a:srgbClr val="FFFFFF"/>
                          </a:solidFill>
                          <a:effectLst/>
                        </a:rPr>
                        <a:t>UHF Antenna</a:t>
                      </a:r>
                      <a:r>
                        <a:rPr lang="en-US" sz="900" b="1">
                          <a:solidFill>
                            <a:srgbClr val="FFFFFF"/>
                          </a:solidFill>
                          <a:effectLst/>
                        </a:rPr>
                        <a:t>​</a:t>
                      </a:r>
                      <a:endParaRPr lang="en-US" sz="1050" b="1">
                        <a:solidFill>
                          <a:srgbClr val="FFFFFF"/>
                        </a:solidFill>
                        <a:effectLst/>
                      </a:endParaRPr>
                    </a:p>
                    <a:p>
                      <a:pPr algn="ctr" fontAlgn="base"/>
                      <a:r>
                        <a:rPr lang="en-US" sz="900" b="0">
                          <a:solidFill>
                            <a:srgbClr val="FFFFFF"/>
                          </a:solidFill>
                          <a:effectLst/>
                        </a:rPr>
                        <a:t>$12~$90</a:t>
                      </a:r>
                      <a:r>
                        <a:rPr lang="en-US" sz="900" b="1">
                          <a:solidFill>
                            <a:srgbClr val="FFFFFF"/>
                          </a:solidFill>
                          <a:effectLst/>
                        </a:rPr>
                        <a:t>​</a:t>
                      </a:r>
                      <a:endParaRPr lang="en-US" sz="1050" b="1" i="0">
                        <a:solidFill>
                          <a:srgbClr val="FFFFFF"/>
                        </a:solidFill>
                        <a:effectLst/>
                      </a:endParaRPr>
                    </a:p>
                  </a:txBody>
                  <a:tcPr marL="55298" marR="55298" marT="27649" marB="27649" anchor="ctr"/>
                </a:tc>
                <a:tc>
                  <a:txBody>
                    <a:bodyPr/>
                    <a:lstStyle/>
                    <a:p>
                      <a:pPr algn="ctr" fontAlgn="base"/>
                      <a:r>
                        <a:rPr lang="en-US" sz="900" b="0">
                          <a:solidFill>
                            <a:srgbClr val="FFFFFF"/>
                          </a:solidFill>
                          <a:effectLst/>
                        </a:rPr>
                        <a:t>GNSS Antenna</a:t>
                      </a:r>
                      <a:r>
                        <a:rPr lang="en-US" sz="900" b="1">
                          <a:solidFill>
                            <a:srgbClr val="FFFFFF"/>
                          </a:solidFill>
                          <a:effectLst/>
                        </a:rPr>
                        <a:t>​</a:t>
                      </a:r>
                      <a:endParaRPr lang="en-US" sz="1050" b="1">
                        <a:solidFill>
                          <a:srgbClr val="FFFFFF"/>
                        </a:solidFill>
                        <a:effectLst/>
                      </a:endParaRPr>
                    </a:p>
                    <a:p>
                      <a:pPr algn="ctr" fontAlgn="base"/>
                      <a:r>
                        <a:rPr lang="en-US" sz="900" b="0">
                          <a:solidFill>
                            <a:srgbClr val="FFFFFF"/>
                          </a:solidFill>
                          <a:effectLst/>
                        </a:rPr>
                        <a:t>$8~$160</a:t>
                      </a:r>
                      <a:r>
                        <a:rPr lang="en-US" sz="900" b="1">
                          <a:solidFill>
                            <a:srgbClr val="FFFFFF"/>
                          </a:solidFill>
                          <a:effectLst/>
                        </a:rPr>
                        <a:t>​</a:t>
                      </a:r>
                      <a:endParaRPr lang="en-US" sz="1050" b="1" i="0">
                        <a:solidFill>
                          <a:srgbClr val="FFFFFF"/>
                        </a:solidFill>
                        <a:effectLst/>
                      </a:endParaRPr>
                    </a:p>
                  </a:txBody>
                  <a:tcPr marL="55298" marR="55298" marT="27649" marB="27649" anchor="ctr"/>
                </a:tc>
                <a:tc>
                  <a:txBody>
                    <a:bodyPr/>
                    <a:lstStyle/>
                    <a:p>
                      <a:pPr algn="ctr" fontAlgn="base"/>
                      <a:r>
                        <a:rPr lang="en-US" sz="900" b="0">
                          <a:solidFill>
                            <a:srgbClr val="FFFFFF"/>
                          </a:solidFill>
                          <a:effectLst/>
                        </a:rPr>
                        <a:t>RTL-SDR</a:t>
                      </a:r>
                      <a:r>
                        <a:rPr lang="en-US" sz="900" b="1">
                          <a:solidFill>
                            <a:srgbClr val="FFFFFF"/>
                          </a:solidFill>
                          <a:effectLst/>
                        </a:rPr>
                        <a:t>​</a:t>
                      </a:r>
                      <a:endParaRPr lang="en-US" sz="1050" b="1">
                        <a:solidFill>
                          <a:srgbClr val="FFFFFF"/>
                        </a:solidFill>
                        <a:effectLst/>
                      </a:endParaRPr>
                    </a:p>
                    <a:p>
                      <a:pPr algn="ctr" fontAlgn="base"/>
                      <a:r>
                        <a:rPr lang="en-US" sz="900" b="0">
                          <a:solidFill>
                            <a:srgbClr val="FFFFFF"/>
                          </a:solidFill>
                          <a:effectLst/>
                        </a:rPr>
                        <a:t>$22~$30</a:t>
                      </a:r>
                      <a:r>
                        <a:rPr lang="en-US" sz="900" b="1">
                          <a:solidFill>
                            <a:srgbClr val="FFFFFF"/>
                          </a:solidFill>
                          <a:effectLst/>
                        </a:rPr>
                        <a:t>​</a:t>
                      </a:r>
                      <a:endParaRPr lang="en-US" sz="1050" b="1" i="0">
                        <a:solidFill>
                          <a:srgbClr val="FFFFFF"/>
                        </a:solidFill>
                        <a:effectLst/>
                      </a:endParaRPr>
                    </a:p>
                  </a:txBody>
                  <a:tcPr marL="55298" marR="55298" marT="27649" marB="27649" anchor="ctr"/>
                </a:tc>
                <a:tc>
                  <a:txBody>
                    <a:bodyPr/>
                    <a:lstStyle/>
                    <a:p>
                      <a:pPr algn="ctr" fontAlgn="base"/>
                      <a:r>
                        <a:rPr lang="en-US" sz="900" b="0">
                          <a:solidFill>
                            <a:srgbClr val="FFFFFF"/>
                          </a:solidFill>
                          <a:effectLst/>
                        </a:rPr>
                        <a:t>Raspberry Pi 4</a:t>
                      </a:r>
                      <a:r>
                        <a:rPr lang="en-US" sz="900" b="1">
                          <a:solidFill>
                            <a:srgbClr val="FFFFFF"/>
                          </a:solidFill>
                          <a:effectLst/>
                        </a:rPr>
                        <a:t>​</a:t>
                      </a:r>
                      <a:endParaRPr lang="en-US" sz="1050" b="1">
                        <a:solidFill>
                          <a:srgbClr val="FFFFFF"/>
                        </a:solidFill>
                        <a:effectLst/>
                      </a:endParaRPr>
                    </a:p>
                    <a:p>
                      <a:pPr algn="ctr" fontAlgn="base"/>
                      <a:r>
                        <a:rPr lang="en-US" sz="900" b="0">
                          <a:solidFill>
                            <a:srgbClr val="FFFFFF"/>
                          </a:solidFill>
                          <a:effectLst/>
                        </a:rPr>
                        <a:t>$60~$100</a:t>
                      </a:r>
                      <a:r>
                        <a:rPr lang="en-US" sz="900" b="1">
                          <a:solidFill>
                            <a:srgbClr val="FFFFFF"/>
                          </a:solidFill>
                          <a:effectLst/>
                        </a:rPr>
                        <a:t>​</a:t>
                      </a:r>
                      <a:endParaRPr lang="en-US" sz="1050" b="1" i="0">
                        <a:solidFill>
                          <a:srgbClr val="FFFFFF"/>
                        </a:solidFill>
                        <a:effectLst/>
                      </a:endParaRPr>
                    </a:p>
                  </a:txBody>
                  <a:tcPr marL="55298" marR="55298" marT="27649" marB="27649" anchor="ctr"/>
                </a:tc>
                <a:tc>
                  <a:txBody>
                    <a:bodyPr/>
                    <a:lstStyle/>
                    <a:p>
                      <a:pPr algn="ctr" fontAlgn="base"/>
                      <a:r>
                        <a:rPr lang="en-US" sz="900" b="0">
                          <a:solidFill>
                            <a:srgbClr val="FFFFFF"/>
                          </a:solidFill>
                          <a:effectLst/>
                        </a:rPr>
                        <a:t>MicroSD Card</a:t>
                      </a:r>
                      <a:r>
                        <a:rPr lang="en-US" sz="900" b="1">
                          <a:solidFill>
                            <a:srgbClr val="FFFFFF"/>
                          </a:solidFill>
                          <a:effectLst/>
                        </a:rPr>
                        <a:t>​</a:t>
                      </a:r>
                      <a:endParaRPr lang="en-US" sz="1050" b="1">
                        <a:solidFill>
                          <a:srgbClr val="FFFFFF"/>
                        </a:solidFill>
                        <a:effectLst/>
                      </a:endParaRPr>
                    </a:p>
                    <a:p>
                      <a:pPr algn="ctr" fontAlgn="base"/>
                      <a:r>
                        <a:rPr lang="en-US" sz="900" b="0">
                          <a:solidFill>
                            <a:srgbClr val="FFFFFF"/>
                          </a:solidFill>
                          <a:effectLst/>
                        </a:rPr>
                        <a:t>$20</a:t>
                      </a:r>
                      <a:r>
                        <a:rPr lang="en-US" sz="900" b="1">
                          <a:solidFill>
                            <a:srgbClr val="FFFFFF"/>
                          </a:solidFill>
                          <a:effectLst/>
                        </a:rPr>
                        <a:t>​</a:t>
                      </a:r>
                      <a:endParaRPr lang="en-US" sz="1050" b="1" i="0">
                        <a:solidFill>
                          <a:srgbClr val="FFFFFF"/>
                        </a:solidFill>
                        <a:effectLst/>
                      </a:endParaRPr>
                    </a:p>
                  </a:txBody>
                  <a:tcPr marL="55298" marR="55298" marT="27649" marB="27649" anchor="ctr"/>
                </a:tc>
                <a:tc>
                  <a:txBody>
                    <a:bodyPr/>
                    <a:lstStyle/>
                    <a:p>
                      <a:pPr algn="ctr" fontAlgn="base"/>
                      <a:r>
                        <a:rPr lang="en-US" sz="900" b="0" u="none" strike="noStrike">
                          <a:solidFill>
                            <a:srgbClr val="FFFFFF"/>
                          </a:solidFill>
                          <a:effectLst/>
                        </a:rPr>
                        <a:t>Lithium </a:t>
                      </a:r>
                      <a:r>
                        <a:rPr lang="en-US" sz="900" b="0" u="none" strike="noStrike" err="1">
                          <a:solidFill>
                            <a:srgbClr val="FFFFFF"/>
                          </a:solidFill>
                          <a:effectLst/>
                        </a:rPr>
                        <a:t>Polymer</a:t>
                      </a:r>
                      <a:r>
                        <a:rPr lang="en-US" sz="900" b="0" err="1">
                          <a:solidFill>
                            <a:srgbClr val="FFFFFF"/>
                          </a:solidFill>
                          <a:effectLst/>
                        </a:rPr>
                        <a:t>Battery</a:t>
                      </a:r>
                      <a:r>
                        <a:rPr lang="en-US" sz="900" b="1">
                          <a:solidFill>
                            <a:srgbClr val="FFFFFF"/>
                          </a:solidFill>
                          <a:effectLst/>
                        </a:rPr>
                        <a:t>​</a:t>
                      </a:r>
                      <a:endParaRPr lang="en-US" sz="1050" b="1">
                        <a:solidFill>
                          <a:srgbClr val="FFFFFF"/>
                        </a:solidFill>
                        <a:effectLst/>
                      </a:endParaRPr>
                    </a:p>
                    <a:p>
                      <a:pPr algn="ctr" fontAlgn="base"/>
                      <a:r>
                        <a:rPr lang="en-US" sz="900" b="0">
                          <a:solidFill>
                            <a:srgbClr val="FFFFFF"/>
                          </a:solidFill>
                          <a:effectLst/>
                        </a:rPr>
                        <a:t>$27</a:t>
                      </a:r>
                      <a:r>
                        <a:rPr lang="en-US" sz="900" b="1">
                          <a:solidFill>
                            <a:srgbClr val="FFFFFF"/>
                          </a:solidFill>
                          <a:effectLst/>
                        </a:rPr>
                        <a:t>​</a:t>
                      </a:r>
                      <a:endParaRPr lang="en-US" sz="1050" b="1" i="0">
                        <a:solidFill>
                          <a:srgbClr val="FFFFFF"/>
                        </a:solidFill>
                        <a:effectLst/>
                      </a:endParaRPr>
                    </a:p>
                  </a:txBody>
                  <a:tcPr marL="55298" marR="55298" marT="27649" marB="27649" anchor="ctr"/>
                </a:tc>
                <a:extLst>
                  <a:ext uri="{0D108BD9-81ED-4DB2-BD59-A6C34878D82A}">
                    <a16:rowId xmlns:a16="http://schemas.microsoft.com/office/drawing/2014/main" val="2000742129"/>
                  </a:ext>
                </a:extLst>
              </a:tr>
              <a:tr h="323478">
                <a:tc>
                  <a:txBody>
                    <a:bodyPr/>
                    <a:lstStyle/>
                    <a:p>
                      <a:pPr algn="l" fontAlgn="base"/>
                      <a:r>
                        <a:rPr lang="en-US" sz="1000" b="0">
                          <a:solidFill>
                            <a:srgbClr val="000000"/>
                          </a:solidFill>
                          <a:effectLst/>
                        </a:rPr>
                        <a:t>Telescope Antenna​</a:t>
                      </a:r>
                      <a:endParaRPr lang="en-US" sz="1100" b="0" i="0">
                        <a:solidFill>
                          <a:srgbClr val="000000"/>
                        </a:solidFill>
                        <a:effectLst/>
                      </a:endParaRPr>
                    </a:p>
                  </a:txBody>
                  <a:tcPr marL="55298" marR="55298" marT="27649" marB="27649" anchor="ctr"/>
                </a:tc>
                <a:tc>
                  <a:txBody>
                    <a:bodyPr/>
                    <a:lstStyle/>
                    <a:p>
                      <a:pPr algn="ctr" fontAlgn="base"/>
                      <a:r>
                        <a:rPr lang="en-US" sz="1100" b="1">
                          <a:solidFill>
                            <a:srgbClr val="000000"/>
                          </a:solidFill>
                          <a:effectLst/>
                        </a:rPr>
                        <a:t>✓​</a:t>
                      </a:r>
                      <a:endParaRPr lang="en-US" sz="1100" b="1"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extLst>
                  <a:ext uri="{0D108BD9-81ED-4DB2-BD59-A6C34878D82A}">
                    <a16:rowId xmlns:a16="http://schemas.microsoft.com/office/drawing/2014/main" val="2877998982"/>
                  </a:ext>
                </a:extLst>
              </a:tr>
              <a:tr h="323478">
                <a:tc>
                  <a:txBody>
                    <a:bodyPr/>
                    <a:lstStyle/>
                    <a:p>
                      <a:pPr algn="l" fontAlgn="base"/>
                      <a:r>
                        <a:rPr lang="en-US" sz="1000" b="0">
                          <a:solidFill>
                            <a:srgbClr val="000000"/>
                          </a:solidFill>
                          <a:effectLst/>
                        </a:rPr>
                        <a:t>GNSS Antenna​</a:t>
                      </a:r>
                      <a:endParaRPr lang="en-US" sz="1100" b="0"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100" b="1">
                          <a:solidFill>
                            <a:srgbClr val="000000"/>
                          </a:solidFill>
                          <a:effectLst/>
                        </a:rPr>
                        <a:t>✓​</a:t>
                      </a:r>
                      <a:endParaRPr lang="en-US" sz="1100" b="1"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extLst>
                  <a:ext uri="{0D108BD9-81ED-4DB2-BD59-A6C34878D82A}">
                    <a16:rowId xmlns:a16="http://schemas.microsoft.com/office/drawing/2014/main" val="621193726"/>
                  </a:ext>
                </a:extLst>
              </a:tr>
              <a:tr h="323478">
                <a:tc>
                  <a:txBody>
                    <a:bodyPr/>
                    <a:lstStyle/>
                    <a:p>
                      <a:pPr algn="l" fontAlgn="base"/>
                      <a:r>
                        <a:rPr lang="en-US" sz="1000" b="0">
                          <a:solidFill>
                            <a:srgbClr val="000000"/>
                          </a:solidFill>
                          <a:effectLst/>
                        </a:rPr>
                        <a:t>Communication Antenna​</a:t>
                      </a:r>
                      <a:endParaRPr lang="en-US" sz="1100" b="0" i="0">
                        <a:solidFill>
                          <a:srgbClr val="000000"/>
                        </a:solidFill>
                        <a:effectLst/>
                        <a:latin typeface="Calibri"/>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100" b="1">
                          <a:solidFill>
                            <a:srgbClr val="000000"/>
                          </a:solidFill>
                          <a:effectLst/>
                        </a:rPr>
                        <a:t>✓​</a:t>
                      </a:r>
                      <a:endParaRPr lang="en-US" sz="1100" b="1"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extLst>
                  <a:ext uri="{0D108BD9-81ED-4DB2-BD59-A6C34878D82A}">
                    <a16:rowId xmlns:a16="http://schemas.microsoft.com/office/drawing/2014/main" val="3773256"/>
                  </a:ext>
                </a:extLst>
              </a:tr>
              <a:tr h="323478">
                <a:tc>
                  <a:txBody>
                    <a:bodyPr/>
                    <a:lstStyle/>
                    <a:p>
                      <a:pPr algn="l" fontAlgn="base"/>
                      <a:r>
                        <a:rPr lang="en-US" sz="1000" b="0">
                          <a:solidFill>
                            <a:srgbClr val="000000"/>
                          </a:solidFill>
                          <a:effectLst/>
                        </a:rPr>
                        <a:t>Radio Telescope RF Front End​</a:t>
                      </a:r>
                      <a:endParaRPr lang="en-US" sz="1100" b="0"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100" b="1">
                          <a:solidFill>
                            <a:srgbClr val="000000"/>
                          </a:solidFill>
                          <a:effectLst/>
                        </a:rPr>
                        <a:t>✓​</a:t>
                      </a:r>
                      <a:endParaRPr lang="en-US" sz="1100" b="1"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extLst>
                  <a:ext uri="{0D108BD9-81ED-4DB2-BD59-A6C34878D82A}">
                    <a16:rowId xmlns:a16="http://schemas.microsoft.com/office/drawing/2014/main" val="4060088295"/>
                  </a:ext>
                </a:extLst>
              </a:tr>
              <a:tr h="323478">
                <a:tc>
                  <a:txBody>
                    <a:bodyPr/>
                    <a:lstStyle/>
                    <a:p>
                      <a:pPr algn="l" fontAlgn="base"/>
                      <a:r>
                        <a:rPr lang="en-US" sz="1000" b="0">
                          <a:solidFill>
                            <a:srgbClr val="000000"/>
                          </a:solidFill>
                          <a:effectLst/>
                        </a:rPr>
                        <a:t>GNSS RF Front-End​</a:t>
                      </a:r>
                      <a:endParaRPr lang="en-US" sz="1100" b="0"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100" b="1">
                          <a:solidFill>
                            <a:srgbClr val="000000"/>
                          </a:solidFill>
                          <a:effectLst/>
                        </a:rPr>
                        <a:t>✓​</a:t>
                      </a:r>
                      <a:endParaRPr lang="en-US" sz="1100" b="1"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extLst>
                  <a:ext uri="{0D108BD9-81ED-4DB2-BD59-A6C34878D82A}">
                    <a16:rowId xmlns:a16="http://schemas.microsoft.com/office/drawing/2014/main" val="816244497"/>
                  </a:ext>
                </a:extLst>
              </a:tr>
              <a:tr h="558852">
                <a:tc>
                  <a:txBody>
                    <a:bodyPr/>
                    <a:lstStyle/>
                    <a:p>
                      <a:pPr algn="l" fontAlgn="base"/>
                      <a:r>
                        <a:rPr lang="en-US" sz="1000" b="0">
                          <a:solidFill>
                            <a:srgbClr val="000000"/>
                          </a:solidFill>
                          <a:effectLst/>
                        </a:rPr>
                        <a:t>Signal Processing, Control and Communication Module​</a:t>
                      </a:r>
                      <a:endParaRPr lang="en-US" sz="1100" b="0"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100" b="1">
                          <a:solidFill>
                            <a:srgbClr val="000000"/>
                          </a:solidFill>
                          <a:effectLst/>
                        </a:rPr>
                        <a:t>✓​</a:t>
                      </a:r>
                      <a:endParaRPr lang="en-US" sz="1100" b="1"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extLst>
                  <a:ext uri="{0D108BD9-81ED-4DB2-BD59-A6C34878D82A}">
                    <a16:rowId xmlns:a16="http://schemas.microsoft.com/office/drawing/2014/main" val="3499717315"/>
                  </a:ext>
                </a:extLst>
              </a:tr>
              <a:tr h="323478">
                <a:tc>
                  <a:txBody>
                    <a:bodyPr/>
                    <a:lstStyle/>
                    <a:p>
                      <a:pPr algn="l" fontAlgn="base"/>
                      <a:r>
                        <a:rPr lang="en-US" sz="1000" b="0">
                          <a:solidFill>
                            <a:srgbClr val="000000"/>
                          </a:solidFill>
                          <a:effectLst/>
                        </a:rPr>
                        <a:t>Data Storage​</a:t>
                      </a:r>
                      <a:endParaRPr lang="en-US" sz="1100" b="0"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100" b="1">
                          <a:solidFill>
                            <a:srgbClr val="000000"/>
                          </a:solidFill>
                          <a:effectLst/>
                        </a:rPr>
                        <a:t>✓​</a:t>
                      </a:r>
                      <a:endParaRPr lang="en-US" sz="1100" b="1"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extLst>
                  <a:ext uri="{0D108BD9-81ED-4DB2-BD59-A6C34878D82A}">
                    <a16:rowId xmlns:a16="http://schemas.microsoft.com/office/drawing/2014/main" val="1927804818"/>
                  </a:ext>
                </a:extLst>
              </a:tr>
              <a:tr h="363588">
                <a:tc>
                  <a:txBody>
                    <a:bodyPr/>
                    <a:lstStyle/>
                    <a:p>
                      <a:pPr algn="l" fontAlgn="base"/>
                      <a:r>
                        <a:rPr lang="en-US" sz="1000" b="0">
                          <a:solidFill>
                            <a:srgbClr val="000000"/>
                          </a:solidFill>
                          <a:effectLst/>
                        </a:rPr>
                        <a:t>Power Supply​</a:t>
                      </a:r>
                      <a:endParaRPr lang="en-US" sz="1100" b="0" i="0">
                        <a:solidFill>
                          <a:srgbClr val="000000"/>
                        </a:solidFill>
                        <a:effectLst/>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auto"/>
                      <a:r>
                        <a:rPr lang="en-US" sz="1100" b="1">
                          <a:solidFill>
                            <a:srgbClr val="000000"/>
                          </a:solidFill>
                          <a:effectLst/>
                        </a:rPr>
                        <a:t>​</a:t>
                      </a:r>
                      <a:endParaRPr lang="en-US" sz="1100" b="1" i="0">
                        <a:solidFill>
                          <a:srgbClr val="000000"/>
                        </a:solidFill>
                        <a:effectLst/>
                        <a:latin typeface="Calibri" panose="020F0502020204030204" pitchFamily="34" charset="0"/>
                      </a:endParaRPr>
                    </a:p>
                  </a:txBody>
                  <a:tcPr marL="55298" marR="55298" marT="27649" marB="27649" anchor="ctr"/>
                </a:tc>
                <a:tc>
                  <a:txBody>
                    <a:bodyPr/>
                    <a:lstStyle/>
                    <a:p>
                      <a:pPr algn="ctr" fontAlgn="base"/>
                      <a:r>
                        <a:rPr lang="en-US" sz="1100" b="1">
                          <a:solidFill>
                            <a:srgbClr val="000000"/>
                          </a:solidFill>
                          <a:effectLst/>
                        </a:rPr>
                        <a:t>✓​</a:t>
                      </a:r>
                      <a:endParaRPr lang="en-US" sz="1100" b="1" i="0">
                        <a:solidFill>
                          <a:srgbClr val="000000"/>
                        </a:solidFill>
                        <a:effectLst/>
                      </a:endParaRPr>
                    </a:p>
                  </a:txBody>
                  <a:tcPr marL="55298" marR="55298" marT="27649" marB="27649" anchor="ctr"/>
                </a:tc>
                <a:extLst>
                  <a:ext uri="{0D108BD9-81ED-4DB2-BD59-A6C34878D82A}">
                    <a16:rowId xmlns:a16="http://schemas.microsoft.com/office/drawing/2014/main" val="1783542387"/>
                  </a:ext>
                </a:extLst>
              </a:tr>
            </a:tbl>
          </a:graphicData>
        </a:graphic>
      </p:graphicFrame>
    </p:spTree>
    <p:extLst>
      <p:ext uri="{BB962C8B-B14F-4D97-AF65-F5344CB8AC3E}">
        <p14:creationId xmlns:p14="http://schemas.microsoft.com/office/powerpoint/2010/main" val="3613391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1454481-ACFC-4BC2-98AA-D0E3767A7318}"/>
              </a:ext>
            </a:extLst>
          </p:cNvPr>
          <p:cNvSpPr>
            <a:spLocks noGrp="1"/>
          </p:cNvSpPr>
          <p:nvPr>
            <p:ph type="title"/>
          </p:nvPr>
        </p:nvSpPr>
        <p:spPr>
          <a:xfrm>
            <a:off x="1030287" y="1972733"/>
            <a:ext cx="10131425" cy="1456267"/>
          </a:xfrm>
        </p:spPr>
        <p:txBody>
          <a:bodyPr>
            <a:normAutofit/>
          </a:bodyPr>
          <a:lstStyle/>
          <a:p>
            <a:pPr algn="ctr"/>
            <a:r>
              <a:rPr lang="en-US" sz="4400" b="1">
                <a:solidFill>
                  <a:srgbClr val="C00000"/>
                </a:solidFill>
              </a:rPr>
              <a:t>Thank you so much for your time!</a:t>
            </a:r>
          </a:p>
        </p:txBody>
      </p:sp>
      <p:pic>
        <p:nvPicPr>
          <p:cNvPr id="8" name="Content Placeholder 7" descr="A close up of a sign&#10;&#10;Description automatically generated">
            <a:extLst>
              <a:ext uri="{FF2B5EF4-FFF2-40B4-BE49-F238E27FC236}">
                <a16:creationId xmlns:a16="http://schemas.microsoft.com/office/drawing/2014/main" id="{00185AC0-66C0-481B-8591-8EF4A06741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4177" y="3574519"/>
            <a:ext cx="3528336" cy="1897085"/>
          </a:xfrm>
        </p:spPr>
      </p:pic>
    </p:spTree>
    <p:extLst>
      <p:ext uri="{BB962C8B-B14F-4D97-AF65-F5344CB8AC3E}">
        <p14:creationId xmlns:p14="http://schemas.microsoft.com/office/powerpoint/2010/main" val="4037520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277D0-B859-42A6-9034-2B7B03FB8DF6}"/>
              </a:ext>
            </a:extLst>
          </p:cNvPr>
          <p:cNvSpPr>
            <a:spLocks noGrp="1"/>
          </p:cNvSpPr>
          <p:nvPr>
            <p:ph type="title"/>
          </p:nvPr>
        </p:nvSpPr>
        <p:spPr>
          <a:xfrm>
            <a:off x="685801" y="609601"/>
            <a:ext cx="6143423" cy="889262"/>
          </a:xfrm>
        </p:spPr>
        <p:txBody>
          <a:bodyPr>
            <a:normAutofit/>
          </a:bodyPr>
          <a:lstStyle/>
          <a:p>
            <a:r>
              <a:rPr lang="en-US" dirty="0"/>
              <a:t>What is LBI or VLBI</a:t>
            </a:r>
          </a:p>
        </p:txBody>
      </p:sp>
      <p:sp>
        <p:nvSpPr>
          <p:cNvPr id="3" name="Content Placeholder 2">
            <a:extLst>
              <a:ext uri="{FF2B5EF4-FFF2-40B4-BE49-F238E27FC236}">
                <a16:creationId xmlns:a16="http://schemas.microsoft.com/office/drawing/2014/main" id="{EDADE05E-922D-4F1E-BF7D-DDD637EC2A0F}"/>
              </a:ext>
            </a:extLst>
          </p:cNvPr>
          <p:cNvSpPr>
            <a:spLocks noGrp="1"/>
          </p:cNvSpPr>
          <p:nvPr>
            <p:ph idx="1"/>
          </p:nvPr>
        </p:nvSpPr>
        <p:spPr>
          <a:xfrm>
            <a:off x="375500" y="1583702"/>
            <a:ext cx="7884557" cy="4911365"/>
          </a:xfrm>
        </p:spPr>
        <p:txBody>
          <a:bodyPr anchor="t">
            <a:normAutofit/>
          </a:bodyPr>
          <a:lstStyle/>
          <a:p>
            <a:pPr>
              <a:lnSpc>
                <a:spcPct val="90000"/>
              </a:lnSpc>
            </a:pPr>
            <a:r>
              <a:rPr lang="en-US" sz="2000" dirty="0"/>
              <a:t>LBI (Long Baseline Interferometry) or VLBI (Very Long Baseline Interferometry) is a radio (e.g., microwave-based) space geodetic technique that measures the time difference of arrivals (TDOAs) of signals from a radio source through cross correlation. </a:t>
            </a:r>
          </a:p>
          <a:p>
            <a:pPr>
              <a:lnSpc>
                <a:spcPct val="90000"/>
              </a:lnSpc>
            </a:pPr>
            <a:r>
              <a:rPr lang="en-US" sz="2000" dirty="0"/>
              <a:t>Recently radio telescopes in the European VLBI Network (EVN) have observed a repeating fast radio burst (FRB) in a spiral galaxy similar to the Milky Way. </a:t>
            </a:r>
          </a:p>
          <a:p>
            <a:pPr lvl="1">
              <a:lnSpc>
                <a:spcPct val="90000"/>
              </a:lnSpc>
            </a:pPr>
            <a:r>
              <a:rPr lang="en-US" sz="1800" dirty="0"/>
              <a:t>This FRB is the closest to Earth ever localized and was found in a radically different environment to previous studies. </a:t>
            </a:r>
          </a:p>
          <a:p>
            <a:pPr lvl="1">
              <a:lnSpc>
                <a:spcPct val="90000"/>
              </a:lnSpc>
            </a:pPr>
            <a:r>
              <a:rPr lang="en-US" sz="2000" dirty="0"/>
              <a:t>The discovery changes researchers' assumptions on the origins of these mysterious extragalactic events. </a:t>
            </a:r>
            <a:endParaRPr lang="en-US" sz="2000" dirty="0">
              <a:cs typeface="Calibri"/>
            </a:endParaRPr>
          </a:p>
          <a:p>
            <a:pPr marL="0" indent="0">
              <a:lnSpc>
                <a:spcPct val="90000"/>
              </a:lnSpc>
              <a:buNone/>
            </a:pPr>
            <a:r>
              <a:rPr lang="en-US" sz="1200" dirty="0">
                <a:hlinkClick r:id="rId6"/>
              </a:rPr>
              <a:t>G. Xu (ed.), Sciences of Geodesy - II, DOI: 10.1007/978-3-642-28000-9_7, © Springer-Verlag Berlin Heidelberg 2013, by Harald Schuh and Johannes </a:t>
            </a:r>
            <a:r>
              <a:rPr lang="en-US" sz="1200" dirty="0" err="1">
                <a:hlinkClick r:id="rId6"/>
              </a:rPr>
              <a:t>Böhm</a:t>
            </a:r>
            <a:endParaRPr lang="en-US" sz="1200" dirty="0"/>
          </a:p>
        </p:txBody>
      </p:sp>
      <p:pic>
        <p:nvPicPr>
          <p:cNvPr id="1028" name="Picture 4" descr="About VLBI">
            <a:extLst>
              <a:ext uri="{FF2B5EF4-FFF2-40B4-BE49-F238E27FC236}">
                <a16:creationId xmlns:a16="http://schemas.microsoft.com/office/drawing/2014/main" id="{64BA5A50-0260-496F-8CB3-1D2938B6C1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578" r="-5" b="-5"/>
          <a:stretch/>
        </p:blipFill>
        <p:spPr bwMode="auto">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74"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76" name="Straight Connector 75">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55" name="Group 154">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156"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56">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58" name="Straight Connector 157">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4">
            <a:extLst>
              <a:ext uri="{FF2B5EF4-FFF2-40B4-BE49-F238E27FC236}">
                <a16:creationId xmlns:a16="http://schemas.microsoft.com/office/drawing/2014/main" id="{998CE4FB-0DF8-45EC-9479-50F1CFB1743D}"/>
              </a:ext>
            </a:extLst>
          </p:cNvPr>
          <p:cNvPicPr>
            <a:picLocks noChangeAspect="1"/>
          </p:cNvPicPr>
          <p:nvPr/>
        </p:nvPicPr>
        <p:blipFill rotWithShape="1">
          <a:blip r:embed="rId8"/>
          <a:srcRect t="1324" r="1" b="1"/>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6" name="Recording (14)">
            <a:hlinkClick r:id="" action="ppaction://media"/>
            <a:extLst>
              <a:ext uri="{FF2B5EF4-FFF2-40B4-BE49-F238E27FC236}">
                <a16:creationId xmlns:a16="http://schemas.microsoft.com/office/drawing/2014/main" id="{0349ADF5-5A02-4DFB-9516-3B91DB4C8C9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0" y="14705"/>
            <a:ext cx="487363" cy="487363"/>
          </a:xfrm>
          <a:prstGeom prst="rect">
            <a:avLst/>
          </a:prstGeom>
        </p:spPr>
      </p:pic>
    </p:spTree>
    <p:extLst>
      <p:ext uri="{BB962C8B-B14F-4D97-AF65-F5344CB8AC3E}">
        <p14:creationId xmlns:p14="http://schemas.microsoft.com/office/powerpoint/2010/main" val="84697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8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B9BACEE-13CF-4972-9598-A3B77CF84E8D}"/>
              </a:ext>
            </a:extLst>
          </p:cNvPr>
          <p:cNvSpPr>
            <a:spLocks noGrp="1"/>
          </p:cNvSpPr>
          <p:nvPr>
            <p:ph type="title"/>
          </p:nvPr>
        </p:nvSpPr>
        <p:spPr>
          <a:xfrm>
            <a:off x="685801" y="1030289"/>
            <a:ext cx="6814749" cy="1035578"/>
          </a:xfrm>
        </p:spPr>
        <p:txBody>
          <a:bodyPr vert="horz" lIns="91440" tIns="45720" rIns="91440" bIns="45720" rtlCol="0" anchor="ctr">
            <a:normAutofit/>
          </a:bodyPr>
          <a:lstStyle/>
          <a:p>
            <a:pPr>
              <a:lnSpc>
                <a:spcPct val="90000"/>
              </a:lnSpc>
            </a:pPr>
            <a:r>
              <a:rPr lang="en-US" sz="3300" dirty="0"/>
              <a:t>VLBI network is massive and expensive</a:t>
            </a:r>
          </a:p>
        </p:txBody>
      </p:sp>
      <p:sp>
        <p:nvSpPr>
          <p:cNvPr id="23" name="Rounded Rectangle 10">
            <a:extLst>
              <a:ext uri="{FF2B5EF4-FFF2-40B4-BE49-F238E27FC236}">
                <a16:creationId xmlns:a16="http://schemas.microsoft.com/office/drawing/2014/main" id="{099FF7E9-CDEF-44B3-87B0-50170C4C8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6172" y="639097"/>
            <a:ext cx="3398290" cy="5575438"/>
          </a:xfrm>
          <a:prstGeom prst="roundRect">
            <a:avLst>
              <a:gd name="adj" fmla="val 5442"/>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picture containing table, water, sitting, small&#10;&#10;Description automatically generated">
            <a:extLst>
              <a:ext uri="{FF2B5EF4-FFF2-40B4-BE49-F238E27FC236}">
                <a16:creationId xmlns:a16="http://schemas.microsoft.com/office/drawing/2014/main" id="{C7E2C5E2-D0FB-4D7B-9241-10C490CEC9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5977" y="733077"/>
            <a:ext cx="3030563" cy="2636590"/>
          </a:xfrm>
          <a:prstGeom prst="roundRect">
            <a:avLst>
              <a:gd name="adj" fmla="val 5170"/>
            </a:avLst>
          </a:prstGeom>
          <a:ln w="50800" cap="sq" cmpd="dbl">
            <a:noFill/>
            <a:miter lim="800000"/>
          </a:ln>
          <a:effectLst/>
        </p:spPr>
      </p:pic>
      <p:pic>
        <p:nvPicPr>
          <p:cNvPr id="10" name="Content Placeholder 9" descr="A close up of a map&#10;&#10;Description automatically generated">
            <a:extLst>
              <a:ext uri="{FF2B5EF4-FFF2-40B4-BE49-F238E27FC236}">
                <a16:creationId xmlns:a16="http://schemas.microsoft.com/office/drawing/2014/main" id="{3B68187E-7012-4FA9-A02D-0A65B62A4254}"/>
              </a:ext>
            </a:extLst>
          </p:cNvPr>
          <p:cNvPicPr>
            <a:picLocks noGrp="1" noChangeAspect="1"/>
          </p:cNvPicPr>
          <p:nvPr>
            <p:ph sz="half" idx="1"/>
          </p:nvPr>
        </p:nvPicPr>
        <p:blipFill>
          <a:blip r:embed="rId8">
            <a:extLst>
              <a:ext uri="{28A0092B-C50C-407E-A947-70E740481C1C}">
                <a14:useLocalDpi xmlns:a14="http://schemas.microsoft.com/office/drawing/2010/main" val="0"/>
              </a:ext>
            </a:extLst>
          </a:blip>
          <a:stretch>
            <a:fillRect/>
          </a:stretch>
        </p:blipFill>
        <p:spPr>
          <a:xfrm>
            <a:off x="8238779" y="3580371"/>
            <a:ext cx="3204958" cy="2443780"/>
          </a:xfrm>
          <a:prstGeom prst="roundRect">
            <a:avLst>
              <a:gd name="adj" fmla="val 5170"/>
            </a:avLst>
          </a:prstGeom>
          <a:ln w="50800" cap="sq" cmpd="dbl">
            <a:noFill/>
            <a:miter lim="800000"/>
          </a:ln>
          <a:effectLst/>
        </p:spPr>
      </p:pic>
      <p:sp>
        <p:nvSpPr>
          <p:cNvPr id="14" name="TextBox 13">
            <a:extLst>
              <a:ext uri="{FF2B5EF4-FFF2-40B4-BE49-F238E27FC236}">
                <a16:creationId xmlns:a16="http://schemas.microsoft.com/office/drawing/2014/main" id="{89717015-B0D9-4A4D-8484-8F2FAF2E7F18}"/>
              </a:ext>
            </a:extLst>
          </p:cNvPr>
          <p:cNvSpPr txBox="1"/>
          <p:nvPr/>
        </p:nvSpPr>
        <p:spPr>
          <a:xfrm>
            <a:off x="8238779" y="5779773"/>
            <a:ext cx="3204958" cy="244378"/>
          </a:xfrm>
          <a:prstGeom prst="rect">
            <a:avLst/>
          </a:prstGeom>
          <a:solidFill>
            <a:srgbClr val="000000">
              <a:alpha val="50000"/>
            </a:srgbClr>
          </a:solidFill>
          <a:ln>
            <a:noFill/>
          </a:ln>
        </p:spPr>
        <p:txBody>
          <a:bodyPr wrap="square">
            <a:noAutofit/>
          </a:bodyPr>
          <a:lstStyle/>
          <a:p>
            <a:pPr algn="ctr">
              <a:spcAft>
                <a:spcPts val="600"/>
              </a:spcAft>
            </a:pPr>
            <a:r>
              <a:rPr lang="en-US" sz="800" b="0" i="0">
                <a:solidFill>
                  <a:srgbClr val="FFFFFF"/>
                </a:solidFill>
                <a:effectLst/>
              </a:rPr>
              <a:t>Clivati, C., Ambrosini, R., Artz, T. </a:t>
            </a:r>
            <a:r>
              <a:rPr lang="en-US" sz="800" b="0" i="1">
                <a:solidFill>
                  <a:srgbClr val="FFFFFF"/>
                </a:solidFill>
                <a:effectLst/>
              </a:rPr>
              <a:t>et al.</a:t>
            </a:r>
            <a:r>
              <a:rPr lang="en-US" sz="800" b="0" i="0">
                <a:solidFill>
                  <a:srgbClr val="FFFFFF"/>
                </a:solidFill>
                <a:effectLst/>
              </a:rPr>
              <a:t> A VLBI experiment using a remote atomic clock via a coherent fibre link. </a:t>
            </a:r>
            <a:r>
              <a:rPr lang="en-US" sz="800" b="0" i="1">
                <a:solidFill>
                  <a:srgbClr val="FFFFFF"/>
                </a:solidFill>
                <a:effectLst/>
              </a:rPr>
              <a:t>Sci Rep</a:t>
            </a:r>
            <a:r>
              <a:rPr lang="en-US" sz="800" b="0" i="0">
                <a:solidFill>
                  <a:srgbClr val="FFFFFF"/>
                </a:solidFill>
                <a:effectLst/>
              </a:rPr>
              <a:t> </a:t>
            </a:r>
            <a:r>
              <a:rPr lang="en-US" sz="800" b="1" i="0">
                <a:solidFill>
                  <a:srgbClr val="FFFFFF"/>
                </a:solidFill>
                <a:effectLst/>
              </a:rPr>
              <a:t>7, </a:t>
            </a:r>
            <a:r>
              <a:rPr lang="en-US" sz="800" b="0" i="0">
                <a:solidFill>
                  <a:srgbClr val="FFFFFF"/>
                </a:solidFill>
                <a:effectLst/>
              </a:rPr>
              <a:t>40992 (2017).</a:t>
            </a:r>
            <a:endParaRPr lang="en-US" sz="800">
              <a:solidFill>
                <a:srgbClr val="FFFFFF"/>
              </a:solidFill>
            </a:endParaRPr>
          </a:p>
        </p:txBody>
      </p:sp>
      <p:graphicFrame>
        <p:nvGraphicFramePr>
          <p:cNvPr id="9" name="Table 4">
            <a:extLst>
              <a:ext uri="{FF2B5EF4-FFF2-40B4-BE49-F238E27FC236}">
                <a16:creationId xmlns:a16="http://schemas.microsoft.com/office/drawing/2014/main" id="{81F7EB44-9590-4CAD-ADF8-BDC4056C3DFC}"/>
              </a:ext>
            </a:extLst>
          </p:cNvPr>
          <p:cNvGraphicFramePr>
            <a:graphicFrameLocks noGrp="1"/>
          </p:cNvGraphicFramePr>
          <p:nvPr>
            <p:ph sz="half" idx="2"/>
            <p:extLst>
              <p:ext uri="{D42A27DB-BD31-4B8C-83A1-F6EECF244321}">
                <p14:modId xmlns:p14="http://schemas.microsoft.com/office/powerpoint/2010/main" val="472305294"/>
              </p:ext>
            </p:extLst>
          </p:nvPr>
        </p:nvGraphicFramePr>
        <p:xfrm>
          <a:off x="487190" y="2656442"/>
          <a:ext cx="7252216" cy="3245519"/>
        </p:xfrm>
        <a:graphic>
          <a:graphicData uri="http://schemas.openxmlformats.org/drawingml/2006/table">
            <a:tbl>
              <a:tblPr firstRow="1" bandRow="1">
                <a:tableStyleId>{5C22544A-7EE6-4342-B048-85BDC9FD1C3A}</a:tableStyleId>
              </a:tblPr>
              <a:tblGrid>
                <a:gridCol w="3626108">
                  <a:extLst>
                    <a:ext uri="{9D8B030D-6E8A-4147-A177-3AD203B41FA5}">
                      <a16:colId xmlns:a16="http://schemas.microsoft.com/office/drawing/2014/main" val="979833410"/>
                    </a:ext>
                  </a:extLst>
                </a:gridCol>
                <a:gridCol w="3626108">
                  <a:extLst>
                    <a:ext uri="{9D8B030D-6E8A-4147-A177-3AD203B41FA5}">
                      <a16:colId xmlns:a16="http://schemas.microsoft.com/office/drawing/2014/main" val="867653675"/>
                    </a:ext>
                  </a:extLst>
                </a:gridCol>
              </a:tblGrid>
              <a:tr h="501218">
                <a:tc gridSpan="2">
                  <a:txBody>
                    <a:bodyPr/>
                    <a:lstStyle/>
                    <a:p>
                      <a:pPr algn="ctr"/>
                      <a:r>
                        <a:rPr lang="en-US" sz="2400"/>
                        <a:t>Approximate Cost for Current VLBI Technology</a:t>
                      </a:r>
                    </a:p>
                  </a:txBody>
                  <a:tcPr>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3516654220"/>
                  </a:ext>
                </a:extLst>
              </a:tr>
              <a:tr h="434389">
                <a:tc>
                  <a:txBody>
                    <a:bodyPr/>
                    <a:lstStyle/>
                    <a:p>
                      <a:pPr algn="l"/>
                      <a:r>
                        <a:rPr lang="en-US" sz="2000" dirty="0">
                          <a:solidFill>
                            <a:schemeClr val="tx1"/>
                          </a:solidFill>
                        </a:rPr>
                        <a:t>Component</a:t>
                      </a:r>
                    </a:p>
                  </a:txBody>
                  <a:tcPr anchor="ctr">
                    <a:solidFill>
                      <a:schemeClr val="accent1"/>
                    </a:solidFill>
                  </a:tcPr>
                </a:tc>
                <a:tc>
                  <a:txBody>
                    <a:bodyPr/>
                    <a:lstStyle/>
                    <a:p>
                      <a:pPr algn="ctr"/>
                      <a:r>
                        <a:rPr lang="en-US" sz="2000">
                          <a:solidFill>
                            <a:schemeClr val="tx1"/>
                          </a:solidFill>
                        </a:rPr>
                        <a:t>Cost</a:t>
                      </a:r>
                    </a:p>
                  </a:txBody>
                  <a:tcPr anchor="ctr">
                    <a:solidFill>
                      <a:schemeClr val="accent1"/>
                    </a:solidFill>
                  </a:tcPr>
                </a:tc>
                <a:extLst>
                  <a:ext uri="{0D108BD9-81ED-4DB2-BD59-A6C34878D82A}">
                    <a16:rowId xmlns:a16="http://schemas.microsoft.com/office/drawing/2014/main" val="431178520"/>
                  </a:ext>
                </a:extLst>
              </a:tr>
              <a:tr h="400974">
                <a:tc>
                  <a:txBody>
                    <a:bodyPr/>
                    <a:lstStyle/>
                    <a:p>
                      <a:pPr algn="l"/>
                      <a:r>
                        <a:rPr lang="en-US" sz="1800" dirty="0"/>
                        <a:t>Digital BBC units (500 Hz)</a:t>
                      </a:r>
                    </a:p>
                  </a:txBody>
                  <a:tcPr anchor="ctr"/>
                </a:tc>
                <a:tc>
                  <a:txBody>
                    <a:bodyPr/>
                    <a:lstStyle/>
                    <a:p>
                      <a:pPr algn="ctr"/>
                      <a:r>
                        <a:rPr lang="en-US" sz="1800"/>
                        <a:t>$20,000 each</a:t>
                      </a:r>
                    </a:p>
                  </a:txBody>
                  <a:tcPr anchor="ctr"/>
                </a:tc>
                <a:extLst>
                  <a:ext uri="{0D108BD9-81ED-4DB2-BD59-A6C34878D82A}">
                    <a16:rowId xmlns:a16="http://schemas.microsoft.com/office/drawing/2014/main" val="201494349"/>
                  </a:ext>
                </a:extLst>
              </a:tr>
              <a:tr h="400974">
                <a:tc>
                  <a:txBody>
                    <a:bodyPr/>
                    <a:lstStyle/>
                    <a:p>
                      <a:pPr algn="l"/>
                      <a:r>
                        <a:rPr lang="en-US" sz="1800" dirty="0"/>
                        <a:t>Data Storage units (1 Gb/s)</a:t>
                      </a:r>
                    </a:p>
                  </a:txBody>
                  <a:tcPr anchor="ctr"/>
                </a:tc>
                <a:tc>
                  <a:txBody>
                    <a:bodyPr/>
                    <a:lstStyle/>
                    <a:p>
                      <a:pPr algn="ctr"/>
                      <a:r>
                        <a:rPr lang="en-US" sz="1800"/>
                        <a:t>$16,000 each</a:t>
                      </a:r>
                    </a:p>
                  </a:txBody>
                  <a:tcPr anchor="ctr"/>
                </a:tc>
                <a:extLst>
                  <a:ext uri="{0D108BD9-81ED-4DB2-BD59-A6C34878D82A}">
                    <a16:rowId xmlns:a16="http://schemas.microsoft.com/office/drawing/2014/main" val="4165338986"/>
                  </a:ext>
                </a:extLst>
              </a:tr>
              <a:tr h="400974">
                <a:tc>
                  <a:txBody>
                    <a:bodyPr/>
                    <a:lstStyle/>
                    <a:p>
                      <a:pPr algn="l"/>
                      <a:r>
                        <a:rPr lang="en-US" sz="1800" dirty="0"/>
                        <a:t>Network Unit(10 sec)</a:t>
                      </a:r>
                    </a:p>
                  </a:txBody>
                  <a:tcPr anchor="ctr"/>
                </a:tc>
                <a:tc>
                  <a:txBody>
                    <a:bodyPr/>
                    <a:lstStyle/>
                    <a:p>
                      <a:pPr algn="ctr"/>
                      <a:r>
                        <a:rPr lang="en-US" sz="1800"/>
                        <a:t>$175,000</a:t>
                      </a:r>
                    </a:p>
                  </a:txBody>
                  <a:tcPr anchor="ctr"/>
                </a:tc>
                <a:extLst>
                  <a:ext uri="{0D108BD9-81ED-4DB2-BD59-A6C34878D82A}">
                    <a16:rowId xmlns:a16="http://schemas.microsoft.com/office/drawing/2014/main" val="1523826372"/>
                  </a:ext>
                </a:extLst>
              </a:tr>
              <a:tr h="701705">
                <a:tc>
                  <a:txBody>
                    <a:bodyPr/>
                    <a:lstStyle/>
                    <a:p>
                      <a:pPr algn="l"/>
                      <a:r>
                        <a:rPr lang="en-US" sz="1800" dirty="0"/>
                        <a:t>Power Supplies + Backplane + GPS clock</a:t>
                      </a:r>
                    </a:p>
                  </a:txBody>
                  <a:tcPr anchor="ctr"/>
                </a:tc>
                <a:tc>
                  <a:txBody>
                    <a:bodyPr/>
                    <a:lstStyle/>
                    <a:p>
                      <a:pPr algn="ctr"/>
                      <a:r>
                        <a:rPr lang="en-US" sz="1800"/>
                        <a:t>$20,000</a:t>
                      </a:r>
                    </a:p>
                  </a:txBody>
                  <a:tcPr anchor="ctr"/>
                </a:tc>
                <a:extLst>
                  <a:ext uri="{0D108BD9-81ED-4DB2-BD59-A6C34878D82A}">
                    <a16:rowId xmlns:a16="http://schemas.microsoft.com/office/drawing/2014/main" val="2439697502"/>
                  </a:ext>
                </a:extLst>
              </a:tr>
              <a:tr h="405285">
                <a:tc>
                  <a:txBody>
                    <a:bodyPr/>
                    <a:lstStyle/>
                    <a:p>
                      <a:pPr algn="l"/>
                      <a:r>
                        <a:rPr lang="en-US" sz="1800">
                          <a:solidFill>
                            <a:schemeClr val="tx1"/>
                          </a:solidFill>
                        </a:rPr>
                        <a:t>Total</a:t>
                      </a:r>
                    </a:p>
                  </a:txBody>
                  <a:tcPr anchor="ctr">
                    <a:solidFill>
                      <a:schemeClr val="accent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$270,000</a:t>
                      </a:r>
                    </a:p>
                  </a:txBody>
                  <a:tcPr anchor="ctr">
                    <a:solidFill>
                      <a:schemeClr val="accent1">
                        <a:lumMod val="75000"/>
                      </a:schemeClr>
                    </a:solidFill>
                  </a:tcPr>
                </a:tc>
                <a:extLst>
                  <a:ext uri="{0D108BD9-81ED-4DB2-BD59-A6C34878D82A}">
                    <a16:rowId xmlns:a16="http://schemas.microsoft.com/office/drawing/2014/main" val="3471811106"/>
                  </a:ext>
                </a:extLst>
              </a:tr>
            </a:tbl>
          </a:graphicData>
        </a:graphic>
      </p:graphicFrame>
      <p:sp>
        <p:nvSpPr>
          <p:cNvPr id="3" name="Content Placeholder 2">
            <a:extLst>
              <a:ext uri="{FF2B5EF4-FFF2-40B4-BE49-F238E27FC236}">
                <a16:creationId xmlns:a16="http://schemas.microsoft.com/office/drawing/2014/main" id="{6A0EA2AF-BC4E-4B22-9699-54EF69E3E77A}"/>
              </a:ext>
            </a:extLst>
          </p:cNvPr>
          <p:cNvSpPr txBox="1">
            <a:spLocks/>
          </p:cNvSpPr>
          <p:nvPr/>
        </p:nvSpPr>
        <p:spPr>
          <a:xfrm>
            <a:off x="263855" y="5901962"/>
            <a:ext cx="7658639" cy="395709"/>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1600" dirty="0" err="1">
                <a:hlinkClick r:id="rId9"/>
              </a:rPr>
              <a:t>Doeleman</a:t>
            </a:r>
            <a:r>
              <a:rPr lang="en-US" sz="1600" dirty="0">
                <a:hlinkClick r:id="rId9"/>
              </a:rPr>
              <a:t>, </a:t>
            </a:r>
            <a:r>
              <a:rPr lang="en-US" sz="1600" dirty="0" err="1">
                <a:hlinkClick r:id="rId9"/>
              </a:rPr>
              <a:t>Shep</a:t>
            </a:r>
            <a:r>
              <a:rPr lang="en-US" sz="1600" dirty="0">
                <a:hlinkClick r:id="rId9"/>
              </a:rPr>
              <a:t>. “</a:t>
            </a:r>
            <a:r>
              <a:rPr lang="en-US" sz="1600" dirty="0" err="1">
                <a:hlinkClick r:id="rId9"/>
              </a:rPr>
              <a:t>mmVLBI</a:t>
            </a:r>
            <a:r>
              <a:rPr lang="en-US" sz="1600" dirty="0">
                <a:hlinkClick r:id="rId9"/>
              </a:rPr>
              <a:t> in the Future technical/experimental”. Haystack Observatory</a:t>
            </a:r>
            <a:endParaRPr lang="en-US" sz="1600" dirty="0"/>
          </a:p>
        </p:txBody>
      </p:sp>
      <p:pic>
        <p:nvPicPr>
          <p:cNvPr id="5" name="Recording (15)">
            <a:hlinkClick r:id="" action="ppaction://media"/>
            <a:extLst>
              <a:ext uri="{FF2B5EF4-FFF2-40B4-BE49-F238E27FC236}">
                <a16:creationId xmlns:a16="http://schemas.microsoft.com/office/drawing/2014/main" id="{2C032DC5-A281-4B54-8FA0-DE792CBF2B9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0173" y="0"/>
            <a:ext cx="487363" cy="487363"/>
          </a:xfrm>
          <a:prstGeom prst="rect">
            <a:avLst/>
          </a:prstGeom>
        </p:spPr>
      </p:pic>
    </p:spTree>
    <p:extLst>
      <p:ext uri="{BB962C8B-B14F-4D97-AF65-F5344CB8AC3E}">
        <p14:creationId xmlns:p14="http://schemas.microsoft.com/office/powerpoint/2010/main" val="32954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2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14A4CE6-7B9C-4A3F-95AD-12013724ADE4}"/>
              </a:ext>
            </a:extLst>
          </p:cNvPr>
          <p:cNvSpPr>
            <a:spLocks noGrp="1"/>
          </p:cNvSpPr>
          <p:nvPr>
            <p:ph type="title"/>
          </p:nvPr>
        </p:nvSpPr>
        <p:spPr>
          <a:xfrm>
            <a:off x="4212771" y="479873"/>
            <a:ext cx="7784647" cy="1035579"/>
          </a:xfrm>
        </p:spPr>
        <p:txBody>
          <a:bodyPr vert="horz" lIns="91440" tIns="45720" rIns="91440" bIns="45720" rtlCol="0" anchor="ctr">
            <a:normAutofit/>
          </a:bodyPr>
          <a:lstStyle/>
          <a:p>
            <a:pPr>
              <a:lnSpc>
                <a:spcPct val="90000"/>
              </a:lnSpc>
            </a:pPr>
            <a:r>
              <a:rPr lang="en-US" sz="3200" b="1" dirty="0"/>
              <a:t>Can we make Ultra-Low Cost LBI for Most of US?</a:t>
            </a:r>
            <a:endParaRPr lang="en-US" b="1" dirty="0"/>
          </a:p>
        </p:txBody>
      </p:sp>
      <p:sp>
        <p:nvSpPr>
          <p:cNvPr id="21" name="Rounded Rectangle 30">
            <a:extLst>
              <a:ext uri="{FF2B5EF4-FFF2-40B4-BE49-F238E27FC236}">
                <a16:creationId xmlns:a16="http://schemas.microsoft.com/office/drawing/2014/main" id="{5B0B8618-7524-412F-8712-26F23691D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661" y="639097"/>
            <a:ext cx="3398290" cy="5575438"/>
          </a:xfrm>
          <a:prstGeom prst="roundRect">
            <a:avLst>
              <a:gd name="adj" fmla="val 5442"/>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1E041BD-A103-4ABC-AD96-5B8738415F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3269" y="849513"/>
            <a:ext cx="3204958" cy="2403718"/>
          </a:xfrm>
          <a:prstGeom prst="roundRect">
            <a:avLst>
              <a:gd name="adj" fmla="val 5170"/>
            </a:avLst>
          </a:prstGeom>
          <a:ln w="50800" cap="sq" cmpd="dbl">
            <a:noFill/>
            <a:miter lim="800000"/>
          </a:ln>
          <a:effectLst/>
        </p:spPr>
      </p:pic>
      <p:pic>
        <p:nvPicPr>
          <p:cNvPr id="10" name="Content Placeholder 9" descr="A close up of a map&#10;&#10;Description automatically generated">
            <a:extLst>
              <a:ext uri="{FF2B5EF4-FFF2-40B4-BE49-F238E27FC236}">
                <a16:creationId xmlns:a16="http://schemas.microsoft.com/office/drawing/2014/main" id="{6C88BFED-1E40-479F-BE93-5631BF6136A9}"/>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753268" y="3644469"/>
            <a:ext cx="3204958" cy="2315584"/>
          </a:xfrm>
          <a:prstGeom prst="roundRect">
            <a:avLst>
              <a:gd name="adj" fmla="val 5170"/>
            </a:avLst>
          </a:prstGeom>
          <a:ln w="50800" cap="sq" cmpd="dbl">
            <a:noFill/>
            <a:miter lim="800000"/>
          </a:ln>
          <a:effectLst/>
        </p:spPr>
      </p:pic>
      <p:sp>
        <p:nvSpPr>
          <p:cNvPr id="8" name="TextBox 7">
            <a:extLst>
              <a:ext uri="{FF2B5EF4-FFF2-40B4-BE49-F238E27FC236}">
                <a16:creationId xmlns:a16="http://schemas.microsoft.com/office/drawing/2014/main" id="{DCAA7F3D-2BB5-4B9B-B488-E2AE41B324A5}"/>
              </a:ext>
            </a:extLst>
          </p:cNvPr>
          <p:cNvSpPr txBox="1"/>
          <p:nvPr/>
        </p:nvSpPr>
        <p:spPr>
          <a:xfrm>
            <a:off x="753269" y="3012860"/>
            <a:ext cx="3204958" cy="240371"/>
          </a:xfrm>
          <a:prstGeom prst="rect">
            <a:avLst/>
          </a:prstGeom>
          <a:solidFill>
            <a:srgbClr val="000000">
              <a:alpha val="50000"/>
            </a:srgbClr>
          </a:solidFill>
          <a:ln>
            <a:noFill/>
          </a:ln>
        </p:spPr>
        <p:txBody>
          <a:bodyPr wrap="square">
            <a:noAutofit/>
          </a:bodyPr>
          <a:lstStyle/>
          <a:p>
            <a:pPr algn="ctr">
              <a:spcAft>
                <a:spcPts val="600"/>
              </a:spcAft>
            </a:pPr>
            <a:r>
              <a:rPr lang="en-US" sz="800">
                <a:solidFill>
                  <a:srgbClr val="FFFFFF"/>
                </a:solidFill>
                <a:hlinkClick r:id="rId9">
                  <a:extLst>
                    <a:ext uri="{A12FA001-AC4F-418D-AE19-62706E023703}">
                      <ahyp:hlinkClr xmlns:ahyp="http://schemas.microsoft.com/office/drawing/2018/hyperlinkcolor" val="tx"/>
                    </a:ext>
                  </a:extLst>
                </a:hlinkClick>
              </a:rPr>
              <a:t>https://en.wikipedia.org/wiki/Swanson%27s_law</a:t>
            </a:r>
            <a:endParaRPr lang="en-US" sz="800">
              <a:solidFill>
                <a:srgbClr val="FFFFFF"/>
              </a:solidFill>
            </a:endParaRPr>
          </a:p>
        </p:txBody>
      </p:sp>
      <p:sp>
        <p:nvSpPr>
          <p:cNvPr id="12" name="TextBox 11">
            <a:extLst>
              <a:ext uri="{FF2B5EF4-FFF2-40B4-BE49-F238E27FC236}">
                <a16:creationId xmlns:a16="http://schemas.microsoft.com/office/drawing/2014/main" id="{4F752F2F-1DC3-4A78-B7AA-5FD8A6039BB2}"/>
              </a:ext>
            </a:extLst>
          </p:cNvPr>
          <p:cNvSpPr txBox="1"/>
          <p:nvPr/>
        </p:nvSpPr>
        <p:spPr>
          <a:xfrm>
            <a:off x="753268" y="5728495"/>
            <a:ext cx="3204958" cy="231558"/>
          </a:xfrm>
          <a:prstGeom prst="rect">
            <a:avLst/>
          </a:prstGeom>
          <a:solidFill>
            <a:srgbClr val="000000">
              <a:alpha val="50000"/>
            </a:srgbClr>
          </a:solidFill>
          <a:ln>
            <a:noFill/>
          </a:ln>
        </p:spPr>
        <p:txBody>
          <a:bodyPr wrap="square">
            <a:noAutofit/>
          </a:bodyPr>
          <a:lstStyle/>
          <a:p>
            <a:pPr algn="ctr">
              <a:spcAft>
                <a:spcPts val="600"/>
              </a:spcAft>
            </a:pPr>
            <a:r>
              <a:rPr lang="en-US" sz="800">
                <a:solidFill>
                  <a:srgbClr val="FFFFFF"/>
                </a:solidFill>
              </a:rPr>
              <a:t>By Max </a:t>
            </a:r>
            <a:r>
              <a:rPr lang="en-US" sz="800" err="1">
                <a:solidFill>
                  <a:srgbClr val="FFFFFF"/>
                </a:solidFill>
              </a:rPr>
              <a:t>Roser</a:t>
            </a:r>
            <a:r>
              <a:rPr lang="en-US" sz="800">
                <a:solidFill>
                  <a:srgbClr val="FFFFFF"/>
                </a:solidFill>
              </a:rPr>
              <a:t> - https://ourworldindata.org/uploads/2019/05/Transistor-Count-over-time-to-2018.png, CC BY-SA 4.0, https://commons.wikimedia.org/w/index.php?curid=79751151</a:t>
            </a:r>
          </a:p>
        </p:txBody>
      </p:sp>
      <p:graphicFrame>
        <p:nvGraphicFramePr>
          <p:cNvPr id="3" name="Table 4">
            <a:extLst>
              <a:ext uri="{FF2B5EF4-FFF2-40B4-BE49-F238E27FC236}">
                <a16:creationId xmlns:a16="http://schemas.microsoft.com/office/drawing/2014/main" id="{FFAA7514-0A36-474F-8CC3-5630D6870E93}"/>
              </a:ext>
            </a:extLst>
          </p:cNvPr>
          <p:cNvGraphicFramePr>
            <a:graphicFrameLocks noGrp="1"/>
          </p:cNvGraphicFramePr>
          <p:nvPr>
            <p:ph sz="half" idx="1"/>
            <p:extLst>
              <p:ext uri="{D42A27DB-BD31-4B8C-83A1-F6EECF244321}">
                <p14:modId xmlns:p14="http://schemas.microsoft.com/office/powerpoint/2010/main" val="2225067209"/>
              </p:ext>
            </p:extLst>
          </p:nvPr>
        </p:nvGraphicFramePr>
        <p:xfrm>
          <a:off x="4421081" y="3429000"/>
          <a:ext cx="7110257" cy="2836748"/>
        </p:xfrm>
        <a:graphic>
          <a:graphicData uri="http://schemas.openxmlformats.org/drawingml/2006/table">
            <a:tbl>
              <a:tblPr firstRow="1" bandRow="1">
                <a:tableStyleId>{5C22544A-7EE6-4342-B048-85BDC9FD1C3A}</a:tableStyleId>
              </a:tblPr>
              <a:tblGrid>
                <a:gridCol w="3182730">
                  <a:extLst>
                    <a:ext uri="{9D8B030D-6E8A-4147-A177-3AD203B41FA5}">
                      <a16:colId xmlns:a16="http://schemas.microsoft.com/office/drawing/2014/main" val="979833410"/>
                    </a:ext>
                  </a:extLst>
                </a:gridCol>
                <a:gridCol w="3927527">
                  <a:extLst>
                    <a:ext uri="{9D8B030D-6E8A-4147-A177-3AD203B41FA5}">
                      <a16:colId xmlns:a16="http://schemas.microsoft.com/office/drawing/2014/main" val="867653675"/>
                    </a:ext>
                  </a:extLst>
                </a:gridCol>
              </a:tblGrid>
              <a:tr h="395825">
                <a:tc gridSpan="2">
                  <a:txBody>
                    <a:bodyPr/>
                    <a:lstStyle/>
                    <a:p>
                      <a:pPr algn="ctr"/>
                      <a:r>
                        <a:rPr lang="en-US"/>
                        <a:t>Approximate Cost for Proposed Homebrew LBI As An Example</a:t>
                      </a:r>
                    </a:p>
                  </a:txBody>
                  <a:tcPr>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068320243"/>
                  </a:ext>
                </a:extLst>
              </a:tr>
              <a:tr h="395825">
                <a:tc>
                  <a:txBody>
                    <a:bodyPr/>
                    <a:lstStyle/>
                    <a:p>
                      <a:pPr algn="l"/>
                      <a:r>
                        <a:rPr lang="en-US">
                          <a:solidFill>
                            <a:schemeClr val="tx1"/>
                          </a:solidFill>
                        </a:rPr>
                        <a:t>Component</a:t>
                      </a:r>
                    </a:p>
                  </a:txBody>
                  <a:tcPr anchor="ctr">
                    <a:solidFill>
                      <a:schemeClr val="accent1"/>
                    </a:solidFill>
                  </a:tcPr>
                </a:tc>
                <a:tc>
                  <a:txBody>
                    <a:bodyPr/>
                    <a:lstStyle/>
                    <a:p>
                      <a:pPr algn="ctr"/>
                      <a:r>
                        <a:rPr lang="en-US">
                          <a:solidFill>
                            <a:schemeClr val="tx1"/>
                          </a:solidFill>
                        </a:rPr>
                        <a:t>Cost</a:t>
                      </a:r>
                    </a:p>
                  </a:txBody>
                  <a:tcPr anchor="ctr">
                    <a:solidFill>
                      <a:schemeClr val="accent1"/>
                    </a:solidFill>
                  </a:tcPr>
                </a:tc>
                <a:extLst>
                  <a:ext uri="{0D108BD9-81ED-4DB2-BD59-A6C34878D82A}">
                    <a16:rowId xmlns:a16="http://schemas.microsoft.com/office/drawing/2014/main" val="431178520"/>
                  </a:ext>
                </a:extLst>
              </a:tr>
              <a:tr h="56075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hlinkClick r:id="rId10"/>
                        </a:rPr>
                        <a:t>2x Software Defined Radio + Dipole Antennas</a:t>
                      </a:r>
                      <a:endParaRPr lang="en-US" sz="1400" b="0" i="0" kern="1200">
                        <a:solidFill>
                          <a:schemeClr val="dk1"/>
                        </a:solidFill>
                        <a:effectLst/>
                        <a:latin typeface="+mn-lt"/>
                        <a:ea typeface="+mn-ea"/>
                        <a:cs typeface="+mn-cs"/>
                      </a:endParaRPr>
                    </a:p>
                  </a:txBody>
                  <a:tcPr anchor="ctr"/>
                </a:tc>
                <a:tc>
                  <a:txBody>
                    <a:bodyPr/>
                    <a:lstStyle/>
                    <a:p>
                      <a:pPr algn="ctr"/>
                      <a:r>
                        <a:rPr lang="en-US" sz="1600"/>
                        <a:t>$60.00</a:t>
                      </a:r>
                    </a:p>
                  </a:txBody>
                  <a:tcPr anchor="ctr"/>
                </a:tc>
                <a:extLst>
                  <a:ext uri="{0D108BD9-81ED-4DB2-BD59-A6C34878D82A}">
                    <a16:rowId xmlns:a16="http://schemas.microsoft.com/office/drawing/2014/main" val="3707482647"/>
                  </a:ext>
                </a:extLst>
              </a:tr>
              <a:tr h="362840">
                <a:tc>
                  <a:txBody>
                    <a:bodyPr/>
                    <a:lstStyle/>
                    <a:p>
                      <a:pPr algn="l"/>
                      <a:r>
                        <a:rPr lang="en-US" sz="1400" b="0" i="0" kern="1200">
                          <a:solidFill>
                            <a:schemeClr val="dk1"/>
                          </a:solidFill>
                          <a:effectLst/>
                          <a:latin typeface="+mn-lt"/>
                          <a:ea typeface="+mn-ea"/>
                          <a:cs typeface="+mn-cs"/>
                          <a:hlinkClick r:id="rId11"/>
                        </a:rPr>
                        <a:t>Raspberry Pi</a:t>
                      </a:r>
                      <a:endParaRPr lang="en-US" sz="1400" b="0" i="0" kern="1200">
                        <a:solidFill>
                          <a:schemeClr val="dk1"/>
                        </a:solidFill>
                        <a:effectLst/>
                        <a:latin typeface="+mn-lt"/>
                        <a:ea typeface="+mn-ea"/>
                        <a:cs typeface="+mn-cs"/>
                      </a:endParaRPr>
                    </a:p>
                  </a:txBody>
                  <a:tcPr anchor="ctr"/>
                </a:tc>
                <a:tc>
                  <a:txBody>
                    <a:bodyPr/>
                    <a:lstStyle/>
                    <a:p>
                      <a:pPr algn="ctr"/>
                      <a:r>
                        <a:rPr lang="en-US" sz="1600"/>
                        <a:t>$46.07</a:t>
                      </a:r>
                    </a:p>
                  </a:txBody>
                  <a:tcPr anchor="ctr"/>
                </a:tc>
                <a:extLst>
                  <a:ext uri="{0D108BD9-81ED-4DB2-BD59-A6C34878D82A}">
                    <a16:rowId xmlns:a16="http://schemas.microsoft.com/office/drawing/2014/main" val="201494349"/>
                  </a:ext>
                </a:extLst>
              </a:tr>
              <a:tr h="362840">
                <a:tc>
                  <a:txBody>
                    <a:bodyPr/>
                    <a:lstStyle/>
                    <a:p>
                      <a:pPr algn="l"/>
                      <a:r>
                        <a:rPr lang="en-US" sz="1400">
                          <a:hlinkClick r:id="rId12"/>
                        </a:rPr>
                        <a:t>Micro SD Memory Card</a:t>
                      </a:r>
                      <a:endParaRPr lang="en-US" sz="1400"/>
                    </a:p>
                  </a:txBody>
                  <a:tcPr anchor="ctr"/>
                </a:tc>
                <a:tc>
                  <a:txBody>
                    <a:bodyPr/>
                    <a:lstStyle/>
                    <a:p>
                      <a:pPr algn="ctr"/>
                      <a:r>
                        <a:rPr lang="en-US" sz="1600"/>
                        <a:t>$8.90</a:t>
                      </a:r>
                    </a:p>
                  </a:txBody>
                  <a:tcPr anchor="ctr"/>
                </a:tc>
                <a:extLst>
                  <a:ext uri="{0D108BD9-81ED-4DB2-BD59-A6C34878D82A}">
                    <a16:rowId xmlns:a16="http://schemas.microsoft.com/office/drawing/2014/main" val="281939836"/>
                  </a:ext>
                </a:extLst>
              </a:tr>
              <a:tr h="362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latin typeface="+mn-lt"/>
                          <a:ea typeface="+mn-ea"/>
                          <a:cs typeface="+mn-cs"/>
                          <a:hlinkClick r:id="rId13"/>
                        </a:rPr>
                        <a:t>Software-Defined Radio</a:t>
                      </a:r>
                      <a:r>
                        <a:rPr lang="en-US" sz="1400" b="0" i="0" kern="1200">
                          <a:solidFill>
                            <a:schemeClr val="dk1"/>
                          </a:solidFill>
                          <a:effectLst/>
                          <a:latin typeface="+mn-lt"/>
                          <a:ea typeface="+mn-ea"/>
                          <a:cs typeface="+mn-cs"/>
                        </a:rPr>
                        <a:t>  (</a:t>
                      </a:r>
                      <a:r>
                        <a:rPr lang="en-US" sz="1400" b="0" i="0" kern="1200" err="1">
                          <a:solidFill>
                            <a:schemeClr val="dk1"/>
                          </a:solidFill>
                          <a:effectLst/>
                          <a:latin typeface="+mn-lt"/>
                          <a:ea typeface="+mn-ea"/>
                          <a:cs typeface="+mn-cs"/>
                        </a:rPr>
                        <a:t>e.g</a:t>
                      </a:r>
                      <a:r>
                        <a:rPr lang="en-US" sz="1400" b="0" i="0" kern="1200">
                          <a:solidFill>
                            <a:schemeClr val="dk1"/>
                          </a:solidFill>
                          <a:effectLst/>
                          <a:latin typeface="+mn-lt"/>
                          <a:ea typeface="+mn-ea"/>
                          <a:cs typeface="+mn-cs"/>
                        </a:rPr>
                        <a:t>, RTL-SDR)</a:t>
                      </a:r>
                    </a:p>
                  </a:txBody>
                  <a:tcPr anchor="ctr"/>
                </a:tc>
                <a:tc>
                  <a:txBody>
                    <a:bodyPr/>
                    <a:lstStyle/>
                    <a:p>
                      <a:pPr algn="ctr"/>
                      <a:r>
                        <a:rPr lang="en-US" sz="1600"/>
                        <a:t>$24.00</a:t>
                      </a:r>
                    </a:p>
                  </a:txBody>
                  <a:tcPr anchor="ctr"/>
                </a:tc>
                <a:extLst>
                  <a:ext uri="{0D108BD9-81ED-4DB2-BD59-A6C34878D82A}">
                    <a16:rowId xmlns:a16="http://schemas.microsoft.com/office/drawing/2014/main" val="3992239437"/>
                  </a:ext>
                </a:extLst>
              </a:tr>
              <a:tr h="3958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a:solidFill>
                            <a:schemeClr val="tx1"/>
                          </a:solidFill>
                          <a:latin typeface="+mn-lt"/>
                          <a:ea typeface="+mn-ea"/>
                          <a:cs typeface="+mn-cs"/>
                        </a:rPr>
                        <a:t>Total</a:t>
                      </a:r>
                    </a:p>
                  </a:txBody>
                  <a:tcPr anchor="ctr">
                    <a:solidFill>
                      <a:schemeClr val="accent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a:solidFill>
                            <a:schemeClr val="tx1"/>
                          </a:solidFill>
                          <a:latin typeface="+mn-lt"/>
                          <a:ea typeface="+mn-ea"/>
                          <a:cs typeface="+mn-cs"/>
                        </a:rPr>
                        <a:t>$139.97</a:t>
                      </a:r>
                    </a:p>
                  </a:txBody>
                  <a:tcPr anchor="ctr">
                    <a:solidFill>
                      <a:schemeClr val="accent1">
                        <a:lumMod val="75000"/>
                      </a:schemeClr>
                    </a:solidFill>
                  </a:tcPr>
                </a:tc>
                <a:extLst>
                  <a:ext uri="{0D108BD9-81ED-4DB2-BD59-A6C34878D82A}">
                    <a16:rowId xmlns:a16="http://schemas.microsoft.com/office/drawing/2014/main" val="4256706109"/>
                  </a:ext>
                </a:extLst>
              </a:tr>
            </a:tbl>
          </a:graphicData>
        </a:graphic>
      </p:graphicFrame>
      <p:sp>
        <p:nvSpPr>
          <p:cNvPr id="4" name="Content Placeholder 2">
            <a:extLst>
              <a:ext uri="{FF2B5EF4-FFF2-40B4-BE49-F238E27FC236}">
                <a16:creationId xmlns:a16="http://schemas.microsoft.com/office/drawing/2014/main" id="{FCB969D3-0E14-4394-A4D8-833397789DA4}"/>
              </a:ext>
            </a:extLst>
          </p:cNvPr>
          <p:cNvSpPr txBox="1">
            <a:spLocks/>
          </p:cNvSpPr>
          <p:nvPr/>
        </p:nvSpPr>
        <p:spPr>
          <a:xfrm>
            <a:off x="4421081" y="1535961"/>
            <a:ext cx="6924582" cy="1717270"/>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Current very long-baseline interferometry (VLBI) technology is highly customized and extremely expensive for researchers. However, they are good.</a:t>
            </a:r>
          </a:p>
          <a:p>
            <a:r>
              <a:rPr lang="en-US"/>
              <a:t>Is there any thing similar for students and amateurs?</a:t>
            </a:r>
          </a:p>
          <a:p>
            <a:pPr lvl="1"/>
            <a:r>
              <a:rPr lang="en-US"/>
              <a:t>Are Swanson’s law and Moore’s law also applicable to VLBI and LBI?</a:t>
            </a:r>
          </a:p>
          <a:p>
            <a:pPr lvl="1"/>
            <a:endParaRPr lang="en-US"/>
          </a:p>
          <a:p>
            <a:endParaRPr lang="en-US"/>
          </a:p>
        </p:txBody>
      </p:sp>
      <p:pic>
        <p:nvPicPr>
          <p:cNvPr id="5" name="Recording (4)">
            <a:hlinkClick r:id="" action="ppaction://media"/>
            <a:extLst>
              <a:ext uri="{FF2B5EF4-FFF2-40B4-BE49-F238E27FC236}">
                <a16:creationId xmlns:a16="http://schemas.microsoft.com/office/drawing/2014/main" id="{27EA4575-0DE2-4905-8609-84DE734E71A5}"/>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0" y="0"/>
            <a:ext cx="487363" cy="487363"/>
          </a:xfrm>
          <a:prstGeom prst="rect">
            <a:avLst/>
          </a:prstGeom>
        </p:spPr>
      </p:pic>
    </p:spTree>
    <p:extLst>
      <p:ext uri="{BB962C8B-B14F-4D97-AF65-F5344CB8AC3E}">
        <p14:creationId xmlns:p14="http://schemas.microsoft.com/office/powerpoint/2010/main" val="293383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8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1EBD36-DE7E-41C2-8AAF-125A59BF031B}"/>
              </a:ext>
            </a:extLst>
          </p:cNvPr>
          <p:cNvSpPr>
            <a:spLocks noGrp="1"/>
          </p:cNvSpPr>
          <p:nvPr>
            <p:ph type="title"/>
          </p:nvPr>
        </p:nvSpPr>
        <p:spPr/>
        <p:txBody>
          <a:bodyPr/>
          <a:lstStyle/>
          <a:p>
            <a:r>
              <a:rPr lang="en-US" dirty="0"/>
              <a:t>Our Homebrew LBI System</a:t>
            </a:r>
          </a:p>
        </p:txBody>
      </p:sp>
      <p:pic>
        <p:nvPicPr>
          <p:cNvPr id="8" name="Content Placeholder 7">
            <a:extLst>
              <a:ext uri="{FF2B5EF4-FFF2-40B4-BE49-F238E27FC236}">
                <a16:creationId xmlns:a16="http://schemas.microsoft.com/office/drawing/2014/main" id="{9F99CA5B-439D-47CE-BE14-0CBE3075863F}"/>
              </a:ext>
            </a:extLst>
          </p:cNvPr>
          <p:cNvPicPr>
            <a:picLocks noGrp="1" noChangeAspect="1"/>
          </p:cNvPicPr>
          <p:nvPr>
            <p:ph sz="half" idx="1"/>
          </p:nvPr>
        </p:nvPicPr>
        <p:blipFill>
          <a:blip r:embed="rId4"/>
          <a:stretch>
            <a:fillRect/>
          </a:stretch>
        </p:blipFill>
        <p:spPr>
          <a:xfrm>
            <a:off x="900773" y="2141538"/>
            <a:ext cx="4565916" cy="3649662"/>
          </a:xfrm>
        </p:spPr>
      </p:pic>
      <p:pic>
        <p:nvPicPr>
          <p:cNvPr id="10" name="Content Placeholder 9">
            <a:extLst>
              <a:ext uri="{FF2B5EF4-FFF2-40B4-BE49-F238E27FC236}">
                <a16:creationId xmlns:a16="http://schemas.microsoft.com/office/drawing/2014/main" id="{6866C6C9-F4B8-4C55-AA5F-B99F865A5176}"/>
              </a:ext>
            </a:extLst>
          </p:cNvPr>
          <p:cNvPicPr>
            <a:picLocks noGrp="1" noChangeAspect="1"/>
          </p:cNvPicPr>
          <p:nvPr>
            <p:ph sz="half" idx="2"/>
          </p:nvPr>
        </p:nvPicPr>
        <p:blipFill>
          <a:blip r:embed="rId5"/>
          <a:stretch>
            <a:fillRect/>
          </a:stretch>
        </p:blipFill>
        <p:spPr>
          <a:xfrm>
            <a:off x="6027031" y="2141538"/>
            <a:ext cx="4584525" cy="3649662"/>
          </a:xfrm>
        </p:spPr>
      </p:pic>
      <p:pic>
        <p:nvPicPr>
          <p:cNvPr id="2" name="Recording (5)">
            <a:hlinkClick r:id="" action="ppaction://media"/>
            <a:extLst>
              <a:ext uri="{FF2B5EF4-FFF2-40B4-BE49-F238E27FC236}">
                <a16:creationId xmlns:a16="http://schemas.microsoft.com/office/drawing/2014/main" id="{71EECC9B-5B87-4CCA-B471-B44AD25E23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54204"/>
            <a:ext cx="487363" cy="487363"/>
          </a:xfrm>
          <a:prstGeom prst="rect">
            <a:avLst/>
          </a:prstGeom>
        </p:spPr>
      </p:pic>
    </p:spTree>
    <p:extLst>
      <p:ext uri="{BB962C8B-B14F-4D97-AF65-F5344CB8AC3E}">
        <p14:creationId xmlns:p14="http://schemas.microsoft.com/office/powerpoint/2010/main" val="265663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EA47C-322B-451A-91C5-79A72E44FE75}"/>
              </a:ext>
            </a:extLst>
          </p:cNvPr>
          <p:cNvSpPr>
            <a:spLocks noGrp="1"/>
          </p:cNvSpPr>
          <p:nvPr>
            <p:ph type="title"/>
          </p:nvPr>
        </p:nvSpPr>
        <p:spPr>
          <a:xfrm>
            <a:off x="711778" y="116032"/>
            <a:ext cx="10820398" cy="1456267"/>
          </a:xfrm>
        </p:spPr>
        <p:txBody>
          <a:bodyPr/>
          <a:lstStyle/>
          <a:p>
            <a:r>
              <a:rPr lang="en-US" dirty="0"/>
              <a:t>What STARGAZINGTech</a:t>
            </a:r>
            <a:r>
              <a:rPr lang="en-US" b="1" dirty="0">
                <a:solidFill>
                  <a:srgbClr val="FF0000"/>
                </a:solidFill>
              </a:rPr>
              <a:t>.ORG </a:t>
            </a:r>
            <a:r>
              <a:rPr lang="en-US" dirty="0"/>
              <a:t>wants to achieve is</a:t>
            </a:r>
          </a:p>
        </p:txBody>
      </p:sp>
      <p:sp>
        <p:nvSpPr>
          <p:cNvPr id="3" name="Content Placeholder 2">
            <a:extLst>
              <a:ext uri="{FF2B5EF4-FFF2-40B4-BE49-F238E27FC236}">
                <a16:creationId xmlns:a16="http://schemas.microsoft.com/office/drawing/2014/main" id="{21A5A37D-BE3A-4B7D-A4CC-8F824F7ADF3C}"/>
              </a:ext>
            </a:extLst>
          </p:cNvPr>
          <p:cNvSpPr>
            <a:spLocks noGrp="1"/>
          </p:cNvSpPr>
          <p:nvPr>
            <p:ph idx="1"/>
          </p:nvPr>
        </p:nvSpPr>
        <p:spPr>
          <a:xfrm>
            <a:off x="580311" y="1572299"/>
            <a:ext cx="10820398" cy="4669653"/>
          </a:xfrm>
        </p:spPr>
        <p:txBody>
          <a:bodyPr>
            <a:normAutofit fontScale="92500" lnSpcReduction="20000"/>
          </a:bodyPr>
          <a:lstStyle/>
          <a:p>
            <a:r>
              <a:rPr lang="en-US" sz="2800" dirty="0"/>
              <a:t>During the past summer, we started Stargazing Technologies, a non-profit organization, for developing ultra-low cost and portable LBI devices for students and amateur astronomy researchers  from and with:</a:t>
            </a:r>
            <a:endParaRPr lang="en-US" sz="2800" dirty="0">
              <a:cs typeface="Calibri"/>
            </a:endParaRPr>
          </a:p>
          <a:p>
            <a:pPr lvl="1"/>
            <a:r>
              <a:rPr lang="en-US" sz="2400" dirty="0"/>
              <a:t>Off the shelf hardware.  It will be made from SDR hardware, Raspberry Pi computer, portable battery and computers.</a:t>
            </a:r>
            <a:endParaRPr lang="en-US" sz="2400" dirty="0">
              <a:cs typeface="Calibri"/>
            </a:endParaRPr>
          </a:p>
          <a:p>
            <a:pPr lvl="1"/>
            <a:r>
              <a:rPr lang="en-US" sz="2400" dirty="0">
                <a:cs typeface="Calibri"/>
              </a:rPr>
              <a:t>Open Source software. GNU radio, RTL-SDR </a:t>
            </a:r>
          </a:p>
          <a:p>
            <a:pPr lvl="1"/>
            <a:r>
              <a:rPr lang="en-US" sz="2400" dirty="0">
                <a:cs typeface="Calibri"/>
              </a:rPr>
              <a:t>Open Computing Infrastructure.  BONIC (Berkeley Open Infrastructure for Network Computing)</a:t>
            </a:r>
          </a:p>
          <a:p>
            <a:r>
              <a:rPr lang="en-US" sz="2800" dirty="0"/>
              <a:t>We will demonstrate the capability of imaging distant cosmic radio sources, satellites and spacecraft tracking.</a:t>
            </a:r>
            <a:endParaRPr lang="en-US" sz="2800" dirty="0">
              <a:cs typeface="Calibri"/>
            </a:endParaRPr>
          </a:p>
          <a:p>
            <a:r>
              <a:rPr lang="en-US" sz="2800" dirty="0"/>
              <a:t>We want to help promote the education and research cooperation between worldwide students and amateur astrophysicists.</a:t>
            </a:r>
            <a:endParaRPr lang="en-US" sz="2800" dirty="0">
              <a:cs typeface="Calibri"/>
            </a:endParaRPr>
          </a:p>
        </p:txBody>
      </p:sp>
      <p:pic>
        <p:nvPicPr>
          <p:cNvPr id="6" name="Recording (6)">
            <a:hlinkClick r:id="" action="ppaction://media"/>
            <a:extLst>
              <a:ext uri="{FF2B5EF4-FFF2-40B4-BE49-F238E27FC236}">
                <a16:creationId xmlns:a16="http://schemas.microsoft.com/office/drawing/2014/main" id="{D1E2A78B-807C-4F3C-BFC1-2AA3055824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89" y="0"/>
            <a:ext cx="487363" cy="487363"/>
          </a:xfrm>
          <a:prstGeom prst="rect">
            <a:avLst/>
          </a:prstGeom>
        </p:spPr>
      </p:pic>
    </p:spTree>
    <p:extLst>
      <p:ext uri="{BB962C8B-B14F-4D97-AF65-F5344CB8AC3E}">
        <p14:creationId xmlns:p14="http://schemas.microsoft.com/office/powerpoint/2010/main" val="354987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audio>
              <p:cMediaNode>
                <p:cTn id="8"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5EF8-7921-4EB5-8804-2B35F3C21E8C}"/>
              </a:ext>
            </a:extLst>
          </p:cNvPr>
          <p:cNvSpPr>
            <a:spLocks noGrp="1"/>
          </p:cNvSpPr>
          <p:nvPr>
            <p:ph type="title"/>
          </p:nvPr>
        </p:nvSpPr>
        <p:spPr>
          <a:xfrm>
            <a:off x="685801" y="609600"/>
            <a:ext cx="11210277" cy="1456267"/>
          </a:xfrm>
        </p:spPr>
        <p:txBody>
          <a:bodyPr>
            <a:normAutofit/>
          </a:bodyPr>
          <a:lstStyle/>
          <a:p>
            <a:r>
              <a:rPr lang="en-US" dirty="0">
                <a:cs typeface="Calibri Light"/>
              </a:rPr>
              <a:t>solving the same hard engineering Problems, but at MUCH </a:t>
            </a:r>
            <a:r>
              <a:rPr lang="en-US" dirty="0" err="1">
                <a:cs typeface="Calibri Light"/>
              </a:rPr>
              <a:t>MUCH</a:t>
            </a:r>
            <a:r>
              <a:rPr lang="en-US" dirty="0">
                <a:cs typeface="Calibri Light"/>
              </a:rPr>
              <a:t> lower costs</a:t>
            </a:r>
          </a:p>
        </p:txBody>
      </p:sp>
      <p:sp>
        <p:nvSpPr>
          <p:cNvPr id="3" name="Content Placeholder 2">
            <a:extLst>
              <a:ext uri="{FF2B5EF4-FFF2-40B4-BE49-F238E27FC236}">
                <a16:creationId xmlns:a16="http://schemas.microsoft.com/office/drawing/2014/main" id="{A69D8163-F779-4414-B7E9-EDDA40210134}"/>
              </a:ext>
            </a:extLst>
          </p:cNvPr>
          <p:cNvSpPr>
            <a:spLocks noGrp="1"/>
          </p:cNvSpPr>
          <p:nvPr>
            <p:ph idx="1"/>
          </p:nvPr>
        </p:nvSpPr>
        <p:spPr>
          <a:xfrm>
            <a:off x="284085" y="2098748"/>
            <a:ext cx="11307455" cy="4185996"/>
          </a:xfrm>
        </p:spPr>
        <p:txBody>
          <a:bodyPr>
            <a:normAutofit lnSpcReduction="10000"/>
          </a:bodyPr>
          <a:lstStyle/>
          <a:p>
            <a:r>
              <a:rPr lang="en-US" sz="2400" dirty="0">
                <a:cs typeface="Calibri"/>
              </a:rPr>
              <a:t>The main problem is, how to receive weak radio signals? </a:t>
            </a:r>
            <a:endParaRPr lang="en-US" sz="2400" dirty="0"/>
          </a:p>
          <a:p>
            <a:pPr lvl="1"/>
            <a:r>
              <a:rPr lang="en-US" sz="2000" dirty="0">
                <a:cs typeface="Calibri"/>
              </a:rPr>
              <a:t>The reception of weak radio signals is improved through interference, "coherent combining" the signals received by a distributed network of LBI station.</a:t>
            </a:r>
          </a:p>
          <a:p>
            <a:r>
              <a:rPr lang="en-US" sz="2400" dirty="0">
                <a:cs typeface="Calibri"/>
              </a:rPr>
              <a:t>How to coherently combine the independently and individually received radio signals?</a:t>
            </a:r>
          </a:p>
          <a:p>
            <a:pPr lvl="1"/>
            <a:r>
              <a:rPr lang="en-US" sz="2000" dirty="0">
                <a:cs typeface="Calibri"/>
              </a:rPr>
              <a:t>Because LBI stations are spatially distributed and each equipped with their own local clock references (LO).</a:t>
            </a:r>
          </a:p>
          <a:p>
            <a:pPr lvl="1"/>
            <a:r>
              <a:rPr lang="en-US" sz="2000" dirty="0">
                <a:cs typeface="Calibri"/>
              </a:rPr>
              <a:t>In order to successfully coherently combining the signals, we have to estimate the relative timing offset or the composite phase difference between the signal samples generated by the LBI stations.</a:t>
            </a:r>
          </a:p>
          <a:p>
            <a:pPr lvl="1"/>
            <a:r>
              <a:rPr lang="en-US" sz="2000" dirty="0">
                <a:cs typeface="Calibri"/>
              </a:rPr>
              <a:t>The relative timing offset(s) are estimated from the observed time difference of arrival (OTDOA) of common GPS signals </a:t>
            </a:r>
          </a:p>
          <a:p>
            <a:pPr lvl="1"/>
            <a:r>
              <a:rPr lang="en-US" sz="2000" dirty="0">
                <a:cs typeface="Calibri"/>
              </a:rPr>
              <a:t>Besides GPS signals, other common reference signals will be also considered in the future</a:t>
            </a:r>
          </a:p>
        </p:txBody>
      </p:sp>
      <p:pic>
        <p:nvPicPr>
          <p:cNvPr id="4" name="Recording (7)">
            <a:hlinkClick r:id="" action="ppaction://media"/>
            <a:extLst>
              <a:ext uri="{FF2B5EF4-FFF2-40B4-BE49-F238E27FC236}">
                <a16:creationId xmlns:a16="http://schemas.microsoft.com/office/drawing/2014/main" id="{3931DA05-AC36-40F9-9B13-97C170B142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487363" cy="487363"/>
          </a:xfrm>
          <a:prstGeom prst="rect">
            <a:avLst/>
          </a:prstGeom>
        </p:spPr>
      </p:pic>
    </p:spTree>
    <p:extLst>
      <p:ext uri="{BB962C8B-B14F-4D97-AF65-F5344CB8AC3E}">
        <p14:creationId xmlns:p14="http://schemas.microsoft.com/office/powerpoint/2010/main" val="11820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audio>
              <p:cMediaNode>
                <p:cTn id="8"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43409-11B3-4C8F-A951-68289CA9DAC5}"/>
              </a:ext>
            </a:extLst>
          </p:cNvPr>
          <p:cNvSpPr>
            <a:spLocks noGrp="1"/>
          </p:cNvSpPr>
          <p:nvPr>
            <p:ph type="title"/>
          </p:nvPr>
        </p:nvSpPr>
        <p:spPr/>
        <p:txBody>
          <a:bodyPr/>
          <a:lstStyle/>
          <a:p>
            <a:r>
              <a:rPr lang="en-US" dirty="0"/>
              <a:t>Interference – Coherent Superposition</a:t>
            </a:r>
          </a:p>
        </p:txBody>
      </p:sp>
      <p:pic>
        <p:nvPicPr>
          <p:cNvPr id="11" name="Content Placeholder 10" descr="A close up of text on a white background&#10;&#10;Description automatically generated">
            <a:extLst>
              <a:ext uri="{FF2B5EF4-FFF2-40B4-BE49-F238E27FC236}">
                <a16:creationId xmlns:a16="http://schemas.microsoft.com/office/drawing/2014/main" id="{620184C9-486F-49B7-B66A-CD7D7B6938A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68407" y="1755762"/>
            <a:ext cx="7879665" cy="4245941"/>
          </a:xfrm>
        </p:spPr>
      </p:pic>
      <p:sp>
        <p:nvSpPr>
          <p:cNvPr id="5" name="AutoShape 4">
            <a:extLst>
              <a:ext uri="{FF2B5EF4-FFF2-40B4-BE49-F238E27FC236}">
                <a16:creationId xmlns:a16="http://schemas.microsoft.com/office/drawing/2014/main" id="{48D4EF69-A325-4BCF-9872-20B6937CFDE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C14EDB6A-B936-447F-85A2-BE8FB6991496}"/>
              </a:ext>
            </a:extLst>
          </p:cNvPr>
          <p:cNvSpPr txBox="1"/>
          <p:nvPr/>
        </p:nvSpPr>
        <p:spPr>
          <a:xfrm>
            <a:off x="3722915" y="6228595"/>
            <a:ext cx="8403771" cy="369332"/>
          </a:xfrm>
          <a:prstGeom prst="rect">
            <a:avLst/>
          </a:prstGeom>
          <a:noFill/>
        </p:spPr>
        <p:txBody>
          <a:bodyPr wrap="square">
            <a:spAutoFit/>
          </a:bodyPr>
          <a:lstStyle/>
          <a:p>
            <a:r>
              <a:rPr lang="en-US" dirty="0"/>
              <a:t>Rick </a:t>
            </a:r>
            <a:r>
              <a:rPr lang="en-US" dirty="0" err="1"/>
              <a:t>Trebino</a:t>
            </a:r>
            <a:r>
              <a:rPr lang="en-US" dirty="0"/>
              <a:t>, Interference, </a:t>
            </a:r>
            <a:r>
              <a:rPr lang="en-US" dirty="0">
                <a:hlinkClick r:id="rId5"/>
              </a:rPr>
              <a:t>http://www.physics.gatech.edu/frog/lectures</a:t>
            </a:r>
            <a:r>
              <a:rPr lang="en-US" dirty="0"/>
              <a:t>, Georgia Tech</a:t>
            </a:r>
          </a:p>
        </p:txBody>
      </p:sp>
      <p:pic>
        <p:nvPicPr>
          <p:cNvPr id="3" name="Recording (9)">
            <a:hlinkClick r:id="" action="ppaction://media"/>
            <a:extLst>
              <a:ext uri="{FF2B5EF4-FFF2-40B4-BE49-F238E27FC236}">
                <a16:creationId xmlns:a16="http://schemas.microsoft.com/office/drawing/2014/main" id="{930E174A-6A34-45D4-B5AD-8DB3770B53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487363" cy="487363"/>
          </a:xfrm>
          <a:prstGeom prst="rect">
            <a:avLst/>
          </a:prstGeom>
        </p:spPr>
      </p:pic>
    </p:spTree>
    <p:extLst>
      <p:ext uri="{BB962C8B-B14F-4D97-AF65-F5344CB8AC3E}">
        <p14:creationId xmlns:p14="http://schemas.microsoft.com/office/powerpoint/2010/main" val="269664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1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48DD-4861-4C7F-8879-C71E87FBB17C}"/>
              </a:ext>
            </a:extLst>
          </p:cNvPr>
          <p:cNvSpPr>
            <a:spLocks noGrp="1"/>
          </p:cNvSpPr>
          <p:nvPr>
            <p:ph type="title"/>
          </p:nvPr>
        </p:nvSpPr>
        <p:spPr/>
        <p:txBody>
          <a:bodyPr/>
          <a:lstStyle/>
          <a:p>
            <a:r>
              <a:rPr lang="en-US" dirty="0"/>
              <a:t>How to Combine the Signals Geographically Distributed?</a:t>
            </a:r>
          </a:p>
        </p:txBody>
      </p:sp>
      <p:pic>
        <p:nvPicPr>
          <p:cNvPr id="6" name="Content Placeholder 5">
            <a:extLst>
              <a:ext uri="{FF2B5EF4-FFF2-40B4-BE49-F238E27FC236}">
                <a16:creationId xmlns:a16="http://schemas.microsoft.com/office/drawing/2014/main" id="{D0A49544-FF06-4EA0-9796-73EB7D0C17EE}"/>
              </a:ext>
            </a:extLst>
          </p:cNvPr>
          <p:cNvPicPr>
            <a:picLocks noGrp="1" noChangeAspect="1"/>
          </p:cNvPicPr>
          <p:nvPr>
            <p:ph sz="half" idx="1"/>
          </p:nvPr>
        </p:nvPicPr>
        <p:blipFill>
          <a:blip r:embed="rId5"/>
          <a:stretch>
            <a:fillRect/>
          </a:stretch>
        </p:blipFill>
        <p:spPr>
          <a:xfrm>
            <a:off x="251441" y="2222030"/>
            <a:ext cx="4902326" cy="3429833"/>
          </a:xfrm>
        </p:spPr>
      </p:pic>
      <p:pic>
        <p:nvPicPr>
          <p:cNvPr id="10" name="Content Placeholder 9" descr="A close up of a map&#10;&#10;Description automatically generated">
            <a:extLst>
              <a:ext uri="{FF2B5EF4-FFF2-40B4-BE49-F238E27FC236}">
                <a16:creationId xmlns:a16="http://schemas.microsoft.com/office/drawing/2014/main" id="{76913E4B-452A-487A-9E39-6B1191EA87E9}"/>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5342082" y="2222030"/>
            <a:ext cx="6598477" cy="3429833"/>
          </a:xfrm>
        </p:spPr>
      </p:pic>
      <p:sp>
        <p:nvSpPr>
          <p:cNvPr id="13" name="TextBox 12">
            <a:extLst>
              <a:ext uri="{FF2B5EF4-FFF2-40B4-BE49-F238E27FC236}">
                <a16:creationId xmlns:a16="http://schemas.microsoft.com/office/drawing/2014/main" id="{188B6B20-460C-46D9-A388-1C79F41602FA}"/>
              </a:ext>
            </a:extLst>
          </p:cNvPr>
          <p:cNvSpPr txBox="1"/>
          <p:nvPr/>
        </p:nvSpPr>
        <p:spPr>
          <a:xfrm>
            <a:off x="5447211" y="5959231"/>
            <a:ext cx="6329771" cy="584775"/>
          </a:xfrm>
          <a:prstGeom prst="rect">
            <a:avLst/>
          </a:prstGeom>
          <a:noFill/>
        </p:spPr>
        <p:txBody>
          <a:bodyPr wrap="square" rtlCol="0">
            <a:spAutoFit/>
          </a:bodyPr>
          <a:lstStyle/>
          <a:p>
            <a:r>
              <a:rPr lang="en-US" sz="1600" dirty="0"/>
              <a:t>The geographical distance between </a:t>
            </a:r>
            <a:r>
              <a:rPr lang="en-US" sz="1600" dirty="0" err="1"/>
              <a:t>Yebes</a:t>
            </a:r>
            <a:r>
              <a:rPr lang="en-US" sz="1600" dirty="0"/>
              <a:t>, Spain and </a:t>
            </a:r>
            <a:r>
              <a:rPr lang="en-US" sz="1600" dirty="0" err="1"/>
              <a:t>Sheshan</a:t>
            </a:r>
            <a:r>
              <a:rPr lang="en-US" sz="1600" dirty="0"/>
              <a:t>, China is more than 10,000 kilometers.</a:t>
            </a:r>
          </a:p>
        </p:txBody>
      </p:sp>
      <p:sp>
        <p:nvSpPr>
          <p:cNvPr id="17" name="TextBox 16">
            <a:extLst>
              <a:ext uri="{FF2B5EF4-FFF2-40B4-BE49-F238E27FC236}">
                <a16:creationId xmlns:a16="http://schemas.microsoft.com/office/drawing/2014/main" id="{223778A2-D0DB-48E7-A58C-516F432C74B3}"/>
              </a:ext>
            </a:extLst>
          </p:cNvPr>
          <p:cNvSpPr txBox="1"/>
          <p:nvPr/>
        </p:nvSpPr>
        <p:spPr>
          <a:xfrm>
            <a:off x="159204" y="6024171"/>
            <a:ext cx="4902327" cy="523220"/>
          </a:xfrm>
          <a:prstGeom prst="rect">
            <a:avLst/>
          </a:prstGeom>
          <a:noFill/>
        </p:spPr>
        <p:txBody>
          <a:bodyPr wrap="square" rtlCol="0">
            <a:spAutoFit/>
          </a:bodyPr>
          <a:lstStyle/>
          <a:p>
            <a:r>
              <a:rPr lang="en-US" sz="1400" dirty="0"/>
              <a:t>Helmut </a:t>
            </a:r>
            <a:r>
              <a:rPr lang="en-US" sz="1400" dirty="0" err="1"/>
              <a:t>Wiesemeyer</a:t>
            </a:r>
            <a:r>
              <a:rPr lang="en-US" sz="1400" dirty="0"/>
              <a:t> and Axel </a:t>
            </a:r>
            <a:r>
              <a:rPr lang="en-US" sz="1400" dirty="0" err="1"/>
              <a:t>Nothnagel</a:t>
            </a:r>
            <a:r>
              <a:rPr lang="en-US" sz="1400" dirty="0"/>
              <a:t>, Very Long Baseline Interferometry, </a:t>
            </a:r>
            <a:r>
              <a:rPr lang="en-US" sz="1400" b="0" i="0" dirty="0">
                <a:effectLst/>
                <a:latin typeface="Source Sans Pro" panose="020B0503030403020204" pitchFamily="34" charset="0"/>
              </a:rPr>
              <a:t>https://doi.org/10.1007/978-90-481-8702-7</a:t>
            </a:r>
            <a:endParaRPr lang="en-US" sz="1400" dirty="0"/>
          </a:p>
        </p:txBody>
      </p:sp>
      <p:pic>
        <p:nvPicPr>
          <p:cNvPr id="4" name="Recording (10)">
            <a:hlinkClick r:id="" action="ppaction://media"/>
            <a:extLst>
              <a:ext uri="{FF2B5EF4-FFF2-40B4-BE49-F238E27FC236}">
                <a16:creationId xmlns:a16="http://schemas.microsoft.com/office/drawing/2014/main" id="{CA446548-0987-46F9-8D77-8304D1B612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60" y="0"/>
            <a:ext cx="487362" cy="487362"/>
          </a:xfrm>
          <a:prstGeom prst="rect">
            <a:avLst/>
          </a:prstGeom>
        </p:spPr>
      </p:pic>
    </p:spTree>
    <p:extLst>
      <p:ext uri="{BB962C8B-B14F-4D97-AF65-F5344CB8AC3E}">
        <p14:creationId xmlns:p14="http://schemas.microsoft.com/office/powerpoint/2010/main" val="28163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TotalTime>
  <Words>2045</Words>
  <Application>Microsoft Office PowerPoint</Application>
  <PresentationFormat>Widescreen</PresentationFormat>
  <Paragraphs>280</Paragraphs>
  <Slides>16</Slides>
  <Notes>5</Notes>
  <HiddenSlides>0</HiddenSlides>
  <MMClips>12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Arial</vt:lpstr>
      <vt:lpstr>Calibri</vt:lpstr>
      <vt:lpstr>Calibri Light</vt:lpstr>
      <vt:lpstr>Source Sans Pro</vt:lpstr>
      <vt:lpstr>Times</vt:lpstr>
      <vt:lpstr>Celestial</vt:lpstr>
      <vt:lpstr>Visio</vt:lpstr>
      <vt:lpstr>Homebrew Long-Baseline Interferometry (LBI) for Education and research</vt:lpstr>
      <vt:lpstr>What is LBI or VLBI</vt:lpstr>
      <vt:lpstr>VLBI network is massive and expensive</vt:lpstr>
      <vt:lpstr>Can we make Ultra-Low Cost LBI for Most of US?</vt:lpstr>
      <vt:lpstr>Our Homebrew LBI System</vt:lpstr>
      <vt:lpstr>What STARGAZINGTech.ORG wants to achieve is</vt:lpstr>
      <vt:lpstr>solving the same hard engineering Problems, but at MUCH MUCH lower costs</vt:lpstr>
      <vt:lpstr>Interference – Coherent Superposition</vt:lpstr>
      <vt:lpstr>How to Combine the Signals Geographically Distributed?</vt:lpstr>
      <vt:lpstr>The Key is the timing synchronization between stations Through GPS</vt:lpstr>
      <vt:lpstr>Major Timing Errors(1/2): System Error</vt:lpstr>
      <vt:lpstr>Major Timing Errors(2/2): Synchronization Error</vt:lpstr>
      <vt:lpstr>Low-Cost RTL-SDR Based Coherent-Receiver</vt:lpstr>
      <vt:lpstr>Some Preliminary Results</vt:lpstr>
      <vt:lpstr>Phased Development Plan</vt:lpstr>
      <vt:lpstr>Thank you so much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Homebrew Long-Baseline Interferometry (LBI) for Education and research</dc:title>
  <dc:creator>Shu Wang</dc:creator>
  <cp:lastModifiedBy>Shu Wang</cp:lastModifiedBy>
  <cp:revision>2</cp:revision>
  <dcterms:created xsi:type="dcterms:W3CDTF">2020-08-31T21:40:16Z</dcterms:created>
  <dcterms:modified xsi:type="dcterms:W3CDTF">2020-10-30T17:08:58Z</dcterms:modified>
</cp:coreProperties>
</file>